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Lst>
  <p:sldSz cx="30275213" cy="42811700"/>
  <p:notesSz cx="9926638" cy="14355763"/>
  <p:custDataLst>
    <p:tags r:id="rId4"/>
  </p:custDataLst>
  <p:defaultTextStyle>
    <a:defPPr>
      <a:defRPr lang="en-US"/>
    </a:defPPr>
    <a:lvl1pPr marL="0" algn="l" defTabSz="2088170" rtl="0" eaLnBrk="1" latinLnBrk="0" hangingPunct="1">
      <a:defRPr sz="8200" kern="1200">
        <a:solidFill>
          <a:schemeClr val="tx1"/>
        </a:solidFill>
        <a:latin typeface="+mn-lt"/>
        <a:ea typeface="+mn-ea"/>
        <a:cs typeface="+mn-cs"/>
      </a:defRPr>
    </a:lvl1pPr>
    <a:lvl2pPr marL="2088170" algn="l" defTabSz="2088170" rtl="0" eaLnBrk="1" latinLnBrk="0" hangingPunct="1">
      <a:defRPr sz="8200" kern="1200">
        <a:solidFill>
          <a:schemeClr val="tx1"/>
        </a:solidFill>
        <a:latin typeface="+mn-lt"/>
        <a:ea typeface="+mn-ea"/>
        <a:cs typeface="+mn-cs"/>
      </a:defRPr>
    </a:lvl2pPr>
    <a:lvl3pPr marL="4176339" algn="l" defTabSz="2088170" rtl="0" eaLnBrk="1" latinLnBrk="0" hangingPunct="1">
      <a:defRPr sz="8200" kern="1200">
        <a:solidFill>
          <a:schemeClr val="tx1"/>
        </a:solidFill>
        <a:latin typeface="+mn-lt"/>
        <a:ea typeface="+mn-ea"/>
        <a:cs typeface="+mn-cs"/>
      </a:defRPr>
    </a:lvl3pPr>
    <a:lvl4pPr marL="6264509" algn="l" defTabSz="2088170" rtl="0" eaLnBrk="1" latinLnBrk="0" hangingPunct="1">
      <a:defRPr sz="8200" kern="1200">
        <a:solidFill>
          <a:schemeClr val="tx1"/>
        </a:solidFill>
        <a:latin typeface="+mn-lt"/>
        <a:ea typeface="+mn-ea"/>
        <a:cs typeface="+mn-cs"/>
      </a:defRPr>
    </a:lvl4pPr>
    <a:lvl5pPr marL="8352678" algn="l" defTabSz="2088170" rtl="0" eaLnBrk="1" latinLnBrk="0" hangingPunct="1">
      <a:defRPr sz="8200" kern="1200">
        <a:solidFill>
          <a:schemeClr val="tx1"/>
        </a:solidFill>
        <a:latin typeface="+mn-lt"/>
        <a:ea typeface="+mn-ea"/>
        <a:cs typeface="+mn-cs"/>
      </a:defRPr>
    </a:lvl5pPr>
    <a:lvl6pPr marL="10440848" algn="l" defTabSz="2088170" rtl="0" eaLnBrk="1" latinLnBrk="0" hangingPunct="1">
      <a:defRPr sz="8200" kern="1200">
        <a:solidFill>
          <a:schemeClr val="tx1"/>
        </a:solidFill>
        <a:latin typeface="+mn-lt"/>
        <a:ea typeface="+mn-ea"/>
        <a:cs typeface="+mn-cs"/>
      </a:defRPr>
    </a:lvl6pPr>
    <a:lvl7pPr marL="12529017" algn="l" defTabSz="2088170" rtl="0" eaLnBrk="1" latinLnBrk="0" hangingPunct="1">
      <a:defRPr sz="8200" kern="1200">
        <a:solidFill>
          <a:schemeClr val="tx1"/>
        </a:solidFill>
        <a:latin typeface="+mn-lt"/>
        <a:ea typeface="+mn-ea"/>
        <a:cs typeface="+mn-cs"/>
      </a:defRPr>
    </a:lvl7pPr>
    <a:lvl8pPr marL="14617187" algn="l" defTabSz="2088170" rtl="0" eaLnBrk="1" latinLnBrk="0" hangingPunct="1">
      <a:defRPr sz="8200" kern="1200">
        <a:solidFill>
          <a:schemeClr val="tx1"/>
        </a:solidFill>
        <a:latin typeface="+mn-lt"/>
        <a:ea typeface="+mn-ea"/>
        <a:cs typeface="+mn-cs"/>
      </a:defRPr>
    </a:lvl8pPr>
    <a:lvl9pPr marL="16705356" algn="l" defTabSz="2088170"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4">
          <p15:clr>
            <a:srgbClr val="A4A3A4"/>
          </p15:clr>
        </p15:guide>
        <p15:guide id="2" pos="95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1B4FF5"/>
    <a:srgbClr val="395EFD"/>
    <a:srgbClr val="124174"/>
    <a:srgbClr val="15657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6406" autoAdjust="0"/>
    <p:restoredTop sz="95957" autoAdjust="0"/>
  </p:normalViewPr>
  <p:slideViewPr>
    <p:cSldViewPr snapToGrid="0" snapToObjects="1">
      <p:cViewPr varScale="1">
        <p:scale>
          <a:sx n="15" d="100"/>
          <a:sy n="15" d="100"/>
        </p:scale>
        <p:origin x="2888" y="264"/>
      </p:cViewPr>
      <p:guideLst>
        <p:guide orient="horz" pos="13484"/>
        <p:guide pos="9536"/>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13299379"/>
            <a:ext cx="25733931" cy="9176767"/>
          </a:xfrm>
        </p:spPr>
        <p:txBody>
          <a:bodyPr/>
          <a:lstStyle/>
          <a:p>
            <a:r>
              <a:rPr lang="en-GB" smtClean="0"/>
              <a:t>Click to edit Master title style</a:t>
            </a:r>
            <a:endParaRPr lang="en-GB"/>
          </a:p>
        </p:txBody>
      </p:sp>
      <p:sp>
        <p:nvSpPr>
          <p:cNvPr id="3" name="Subtitle 2"/>
          <p:cNvSpPr>
            <a:spLocks noGrp="1"/>
          </p:cNvSpPr>
          <p:nvPr>
            <p:ph type="subTitle" idx="1"/>
          </p:nvPr>
        </p:nvSpPr>
        <p:spPr>
          <a:xfrm>
            <a:off x="4541282" y="24259963"/>
            <a:ext cx="21192649" cy="10940768"/>
          </a:xfrm>
        </p:spPr>
        <p:txBody>
          <a:bodyPr/>
          <a:lstStyle>
            <a:lvl1pPr marL="0" indent="0" algn="ctr">
              <a:buNone/>
              <a:defRPr>
                <a:solidFill>
                  <a:schemeClr val="tx1">
                    <a:tint val="75000"/>
                  </a:schemeClr>
                </a:solidFill>
              </a:defRPr>
            </a:lvl1pPr>
            <a:lvl2pPr marL="2088170" indent="0" algn="ctr">
              <a:buNone/>
              <a:defRPr>
                <a:solidFill>
                  <a:schemeClr val="tx1">
                    <a:tint val="75000"/>
                  </a:schemeClr>
                </a:solidFill>
              </a:defRPr>
            </a:lvl2pPr>
            <a:lvl3pPr marL="4176339" indent="0" algn="ctr">
              <a:buNone/>
              <a:defRPr>
                <a:solidFill>
                  <a:schemeClr val="tx1">
                    <a:tint val="75000"/>
                  </a:schemeClr>
                </a:solidFill>
              </a:defRPr>
            </a:lvl3pPr>
            <a:lvl4pPr marL="6264509" indent="0" algn="ctr">
              <a:buNone/>
              <a:defRPr>
                <a:solidFill>
                  <a:schemeClr val="tx1">
                    <a:tint val="75000"/>
                  </a:schemeClr>
                </a:solidFill>
              </a:defRPr>
            </a:lvl4pPr>
            <a:lvl5pPr marL="8352678" indent="0" algn="ctr">
              <a:buNone/>
              <a:defRPr>
                <a:solidFill>
                  <a:schemeClr val="tx1">
                    <a:tint val="75000"/>
                  </a:schemeClr>
                </a:solidFill>
              </a:defRPr>
            </a:lvl5pPr>
            <a:lvl6pPr marL="10440848" indent="0" algn="ctr">
              <a:buNone/>
              <a:defRPr>
                <a:solidFill>
                  <a:schemeClr val="tx1">
                    <a:tint val="75000"/>
                  </a:schemeClr>
                </a:solidFill>
              </a:defRPr>
            </a:lvl6pPr>
            <a:lvl7pPr marL="12529017" indent="0" algn="ctr">
              <a:buNone/>
              <a:defRPr>
                <a:solidFill>
                  <a:schemeClr val="tx1">
                    <a:tint val="75000"/>
                  </a:schemeClr>
                </a:solidFill>
              </a:defRPr>
            </a:lvl7pPr>
            <a:lvl8pPr marL="14617187" indent="0" algn="ctr">
              <a:buNone/>
              <a:defRPr>
                <a:solidFill>
                  <a:schemeClr val="tx1">
                    <a:tint val="75000"/>
                  </a:schemeClr>
                </a:solidFill>
              </a:defRPr>
            </a:lvl8pPr>
            <a:lvl9pPr marL="16705356" indent="0" algn="ctr">
              <a:buNone/>
              <a:defRPr>
                <a:solidFill>
                  <a:schemeClr val="tx1">
                    <a:tint val="75000"/>
                  </a:schemeClr>
                </a:solidFill>
              </a:defRPr>
            </a:lvl9pPr>
          </a:lstStyle>
          <a:p>
            <a:r>
              <a:rPr lang="en-GB" smtClean="0"/>
              <a:t>Click to edit Master subtitle style</a:t>
            </a:r>
            <a:endParaRPr lang="en-GB"/>
          </a:p>
        </p:txBody>
      </p:sp>
      <p:sp>
        <p:nvSpPr>
          <p:cNvPr id="4" name="Date Placeholder 3"/>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3809514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Date Placeholder 3"/>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821996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676283" y="10702928"/>
            <a:ext cx="22548726" cy="228031763"/>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5014332" y="10702928"/>
            <a:ext cx="67157362" cy="228031763"/>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Date Placeholder 3"/>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293002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Date Placeholder 3"/>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3134469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3" y="27510485"/>
            <a:ext cx="25733931" cy="8502879"/>
          </a:xfrm>
        </p:spPr>
        <p:txBody>
          <a:bodyPr anchor="t"/>
          <a:lstStyle>
            <a:lvl1pPr algn="l">
              <a:defRPr sz="18300" b="1" cap="all"/>
            </a:lvl1pPr>
          </a:lstStyle>
          <a:p>
            <a:r>
              <a:rPr lang="en-GB" smtClean="0"/>
              <a:t>Click to edit Master title style</a:t>
            </a:r>
            <a:endParaRPr lang="en-GB"/>
          </a:p>
        </p:txBody>
      </p:sp>
      <p:sp>
        <p:nvSpPr>
          <p:cNvPr id="3" name="Text Placeholder 2"/>
          <p:cNvSpPr>
            <a:spLocks noGrp="1"/>
          </p:cNvSpPr>
          <p:nvPr>
            <p:ph type="body" idx="1"/>
          </p:nvPr>
        </p:nvSpPr>
        <p:spPr>
          <a:xfrm>
            <a:off x="2391533" y="18145428"/>
            <a:ext cx="25733931" cy="9365056"/>
          </a:xfrm>
        </p:spPr>
        <p:txBody>
          <a:bodyPr anchor="b"/>
          <a:lstStyle>
            <a:lvl1pPr marL="0" indent="0">
              <a:buNone/>
              <a:defRPr sz="9100">
                <a:solidFill>
                  <a:schemeClr val="tx1">
                    <a:tint val="75000"/>
                  </a:schemeClr>
                </a:solidFill>
              </a:defRPr>
            </a:lvl1pPr>
            <a:lvl2pPr marL="2088170" indent="0">
              <a:buNone/>
              <a:defRPr sz="8200">
                <a:solidFill>
                  <a:schemeClr val="tx1">
                    <a:tint val="75000"/>
                  </a:schemeClr>
                </a:solidFill>
              </a:defRPr>
            </a:lvl2pPr>
            <a:lvl3pPr marL="4176339" indent="0">
              <a:buNone/>
              <a:defRPr sz="7300">
                <a:solidFill>
                  <a:schemeClr val="tx1">
                    <a:tint val="75000"/>
                  </a:schemeClr>
                </a:solidFill>
              </a:defRPr>
            </a:lvl3pPr>
            <a:lvl4pPr marL="6264509" indent="0">
              <a:buNone/>
              <a:defRPr sz="6400">
                <a:solidFill>
                  <a:schemeClr val="tx1">
                    <a:tint val="75000"/>
                  </a:schemeClr>
                </a:solidFill>
              </a:defRPr>
            </a:lvl4pPr>
            <a:lvl5pPr marL="8352678" indent="0">
              <a:buNone/>
              <a:defRPr sz="6400">
                <a:solidFill>
                  <a:schemeClr val="tx1">
                    <a:tint val="75000"/>
                  </a:schemeClr>
                </a:solidFill>
              </a:defRPr>
            </a:lvl5pPr>
            <a:lvl6pPr marL="10440848" indent="0">
              <a:buNone/>
              <a:defRPr sz="6400">
                <a:solidFill>
                  <a:schemeClr val="tx1">
                    <a:tint val="75000"/>
                  </a:schemeClr>
                </a:solidFill>
              </a:defRPr>
            </a:lvl6pPr>
            <a:lvl7pPr marL="12529017" indent="0">
              <a:buNone/>
              <a:defRPr sz="6400">
                <a:solidFill>
                  <a:schemeClr val="tx1">
                    <a:tint val="75000"/>
                  </a:schemeClr>
                </a:solidFill>
              </a:defRPr>
            </a:lvl7pPr>
            <a:lvl8pPr marL="14617187" indent="0">
              <a:buNone/>
              <a:defRPr sz="6400">
                <a:solidFill>
                  <a:schemeClr val="tx1">
                    <a:tint val="75000"/>
                  </a:schemeClr>
                </a:solidFill>
              </a:defRPr>
            </a:lvl8pPr>
            <a:lvl9pPr marL="16705356" indent="0">
              <a:buNone/>
              <a:defRPr sz="6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2184284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5014332" y="62364364"/>
            <a:ext cx="44850417" cy="176370327"/>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50369338" y="62364364"/>
            <a:ext cx="44855671" cy="176370327"/>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4167963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761" y="1714453"/>
            <a:ext cx="27247692" cy="7135283"/>
          </a:xfrm>
        </p:spPr>
        <p:txBody>
          <a:bodyPr/>
          <a:lstStyle>
            <a:lvl1pPr>
              <a:defRPr/>
            </a:lvl1pPr>
          </a:lstStyle>
          <a:p>
            <a:r>
              <a:rPr lang="en-GB" smtClean="0"/>
              <a:t>Click to edit Master title style</a:t>
            </a:r>
            <a:endParaRPr lang="en-GB"/>
          </a:p>
        </p:txBody>
      </p:sp>
      <p:sp>
        <p:nvSpPr>
          <p:cNvPr id="3" name="Text Placeholder 2"/>
          <p:cNvSpPr>
            <a:spLocks noGrp="1"/>
          </p:cNvSpPr>
          <p:nvPr>
            <p:ph type="body" idx="1"/>
          </p:nvPr>
        </p:nvSpPr>
        <p:spPr>
          <a:xfrm>
            <a:off x="1513761" y="9583085"/>
            <a:ext cx="13376810" cy="3993774"/>
          </a:xfrm>
        </p:spPr>
        <p:txBody>
          <a:bodyPr anchor="b"/>
          <a:lstStyle>
            <a:lvl1pPr marL="0" indent="0">
              <a:buNone/>
              <a:defRPr sz="11000" b="1"/>
            </a:lvl1pPr>
            <a:lvl2pPr marL="2088170" indent="0">
              <a:buNone/>
              <a:defRPr sz="9100" b="1"/>
            </a:lvl2pPr>
            <a:lvl3pPr marL="4176339" indent="0">
              <a:buNone/>
              <a:defRPr sz="8200" b="1"/>
            </a:lvl3pPr>
            <a:lvl4pPr marL="6264509" indent="0">
              <a:buNone/>
              <a:defRPr sz="7300" b="1"/>
            </a:lvl4pPr>
            <a:lvl5pPr marL="8352678" indent="0">
              <a:buNone/>
              <a:defRPr sz="7300" b="1"/>
            </a:lvl5pPr>
            <a:lvl6pPr marL="10440848" indent="0">
              <a:buNone/>
              <a:defRPr sz="7300" b="1"/>
            </a:lvl6pPr>
            <a:lvl7pPr marL="12529017" indent="0">
              <a:buNone/>
              <a:defRPr sz="7300" b="1"/>
            </a:lvl7pPr>
            <a:lvl8pPr marL="14617187" indent="0">
              <a:buNone/>
              <a:defRPr sz="7300" b="1"/>
            </a:lvl8pPr>
            <a:lvl9pPr marL="16705356" indent="0">
              <a:buNone/>
              <a:defRPr sz="7300" b="1"/>
            </a:lvl9pPr>
          </a:lstStyle>
          <a:p>
            <a:pPr lvl="0"/>
            <a:r>
              <a:rPr lang="en-GB" smtClean="0"/>
              <a:t>Click to edit Master text styles</a:t>
            </a:r>
          </a:p>
        </p:txBody>
      </p:sp>
      <p:sp>
        <p:nvSpPr>
          <p:cNvPr id="4" name="Content Placeholder 3"/>
          <p:cNvSpPr>
            <a:spLocks noGrp="1"/>
          </p:cNvSpPr>
          <p:nvPr>
            <p:ph sz="half" idx="2"/>
          </p:nvPr>
        </p:nvSpPr>
        <p:spPr>
          <a:xfrm>
            <a:off x="1513761" y="13576859"/>
            <a:ext cx="13376810" cy="24666281"/>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Text Placeholder 4"/>
          <p:cNvSpPr>
            <a:spLocks noGrp="1"/>
          </p:cNvSpPr>
          <p:nvPr>
            <p:ph type="body" sz="quarter" idx="3"/>
          </p:nvPr>
        </p:nvSpPr>
        <p:spPr>
          <a:xfrm>
            <a:off x="15379389" y="9583085"/>
            <a:ext cx="13382065" cy="3993774"/>
          </a:xfrm>
        </p:spPr>
        <p:txBody>
          <a:bodyPr anchor="b"/>
          <a:lstStyle>
            <a:lvl1pPr marL="0" indent="0">
              <a:buNone/>
              <a:defRPr sz="11000" b="1"/>
            </a:lvl1pPr>
            <a:lvl2pPr marL="2088170" indent="0">
              <a:buNone/>
              <a:defRPr sz="9100" b="1"/>
            </a:lvl2pPr>
            <a:lvl3pPr marL="4176339" indent="0">
              <a:buNone/>
              <a:defRPr sz="8200" b="1"/>
            </a:lvl3pPr>
            <a:lvl4pPr marL="6264509" indent="0">
              <a:buNone/>
              <a:defRPr sz="7300" b="1"/>
            </a:lvl4pPr>
            <a:lvl5pPr marL="8352678" indent="0">
              <a:buNone/>
              <a:defRPr sz="7300" b="1"/>
            </a:lvl5pPr>
            <a:lvl6pPr marL="10440848" indent="0">
              <a:buNone/>
              <a:defRPr sz="7300" b="1"/>
            </a:lvl6pPr>
            <a:lvl7pPr marL="12529017" indent="0">
              <a:buNone/>
              <a:defRPr sz="7300" b="1"/>
            </a:lvl7pPr>
            <a:lvl8pPr marL="14617187" indent="0">
              <a:buNone/>
              <a:defRPr sz="7300" b="1"/>
            </a:lvl8pPr>
            <a:lvl9pPr marL="16705356" indent="0">
              <a:buNone/>
              <a:defRPr sz="7300" b="1"/>
            </a:lvl9pPr>
          </a:lstStyle>
          <a:p>
            <a:pPr lvl="0"/>
            <a:r>
              <a:rPr lang="en-GB" smtClean="0"/>
              <a:t>Click to edit Master text styles</a:t>
            </a:r>
          </a:p>
        </p:txBody>
      </p:sp>
      <p:sp>
        <p:nvSpPr>
          <p:cNvPr id="6" name="Content Placeholder 5"/>
          <p:cNvSpPr>
            <a:spLocks noGrp="1"/>
          </p:cNvSpPr>
          <p:nvPr>
            <p:ph sz="quarter" idx="4"/>
          </p:nvPr>
        </p:nvSpPr>
        <p:spPr>
          <a:xfrm>
            <a:off x="15379389" y="13576859"/>
            <a:ext cx="13382065" cy="24666281"/>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7" name="Date Placeholder 6"/>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167683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Date Placeholder 2"/>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2740885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3693377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763" y="1704540"/>
            <a:ext cx="9960336" cy="7254205"/>
          </a:xfrm>
        </p:spPr>
        <p:txBody>
          <a:bodyPr anchor="b"/>
          <a:lstStyle>
            <a:lvl1pPr algn="l">
              <a:defRPr sz="9100" b="1"/>
            </a:lvl1pPr>
          </a:lstStyle>
          <a:p>
            <a:r>
              <a:rPr lang="en-GB" smtClean="0"/>
              <a:t>Click to edit Master title style</a:t>
            </a:r>
            <a:endParaRPr lang="en-GB"/>
          </a:p>
        </p:txBody>
      </p:sp>
      <p:sp>
        <p:nvSpPr>
          <p:cNvPr id="3" name="Content Placeholder 2"/>
          <p:cNvSpPr>
            <a:spLocks noGrp="1"/>
          </p:cNvSpPr>
          <p:nvPr>
            <p:ph idx="1"/>
          </p:nvPr>
        </p:nvSpPr>
        <p:spPr>
          <a:xfrm>
            <a:off x="11836767" y="1704543"/>
            <a:ext cx="16924685" cy="36538600"/>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Text Placeholder 3"/>
          <p:cNvSpPr>
            <a:spLocks noGrp="1"/>
          </p:cNvSpPr>
          <p:nvPr>
            <p:ph type="body" sz="half" idx="2"/>
          </p:nvPr>
        </p:nvSpPr>
        <p:spPr>
          <a:xfrm>
            <a:off x="1513763" y="8958748"/>
            <a:ext cx="9960336" cy="29284395"/>
          </a:xfrm>
        </p:spPr>
        <p:txBody>
          <a:bodyPr/>
          <a:lstStyle>
            <a:lvl1pPr marL="0" indent="0">
              <a:buNone/>
              <a:defRPr sz="6400"/>
            </a:lvl1pPr>
            <a:lvl2pPr marL="2088170" indent="0">
              <a:buNone/>
              <a:defRPr sz="5500"/>
            </a:lvl2pPr>
            <a:lvl3pPr marL="4176339" indent="0">
              <a:buNone/>
              <a:defRPr sz="4600"/>
            </a:lvl3pPr>
            <a:lvl4pPr marL="6264509" indent="0">
              <a:buNone/>
              <a:defRPr sz="4100"/>
            </a:lvl4pPr>
            <a:lvl5pPr marL="8352678" indent="0">
              <a:buNone/>
              <a:defRPr sz="4100"/>
            </a:lvl5pPr>
            <a:lvl6pPr marL="10440848" indent="0">
              <a:buNone/>
              <a:defRPr sz="4100"/>
            </a:lvl6pPr>
            <a:lvl7pPr marL="12529017" indent="0">
              <a:buNone/>
              <a:defRPr sz="4100"/>
            </a:lvl7pPr>
            <a:lvl8pPr marL="14617187" indent="0">
              <a:buNone/>
              <a:defRPr sz="4100"/>
            </a:lvl8pPr>
            <a:lvl9pPr marL="16705356" indent="0">
              <a:buNone/>
              <a:defRPr sz="41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3664601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154" y="29968190"/>
            <a:ext cx="18165128" cy="3537914"/>
          </a:xfrm>
        </p:spPr>
        <p:txBody>
          <a:bodyPr anchor="b"/>
          <a:lstStyle>
            <a:lvl1pPr algn="l">
              <a:defRPr sz="9100" b="1"/>
            </a:lvl1pPr>
          </a:lstStyle>
          <a:p>
            <a:r>
              <a:rPr lang="en-GB" smtClean="0"/>
              <a:t>Click to edit Master title style</a:t>
            </a:r>
            <a:endParaRPr lang="en-GB"/>
          </a:p>
        </p:txBody>
      </p:sp>
      <p:sp>
        <p:nvSpPr>
          <p:cNvPr id="3" name="Picture Placeholder 2"/>
          <p:cNvSpPr>
            <a:spLocks noGrp="1"/>
          </p:cNvSpPr>
          <p:nvPr>
            <p:ph type="pic" idx="1"/>
          </p:nvPr>
        </p:nvSpPr>
        <p:spPr>
          <a:xfrm>
            <a:off x="5934154" y="3825305"/>
            <a:ext cx="18165128" cy="25687020"/>
          </a:xfrm>
        </p:spPr>
        <p:txBody>
          <a:bodyPr/>
          <a:lstStyle>
            <a:lvl1pPr marL="0" indent="0">
              <a:buNone/>
              <a:defRPr sz="14600"/>
            </a:lvl1pPr>
            <a:lvl2pPr marL="2088170" indent="0">
              <a:buNone/>
              <a:defRPr sz="12800"/>
            </a:lvl2pPr>
            <a:lvl3pPr marL="4176339" indent="0">
              <a:buNone/>
              <a:defRPr sz="11000"/>
            </a:lvl3pPr>
            <a:lvl4pPr marL="6264509" indent="0">
              <a:buNone/>
              <a:defRPr sz="9100"/>
            </a:lvl4pPr>
            <a:lvl5pPr marL="8352678" indent="0">
              <a:buNone/>
              <a:defRPr sz="9100"/>
            </a:lvl5pPr>
            <a:lvl6pPr marL="10440848" indent="0">
              <a:buNone/>
              <a:defRPr sz="9100"/>
            </a:lvl6pPr>
            <a:lvl7pPr marL="12529017" indent="0">
              <a:buNone/>
              <a:defRPr sz="9100"/>
            </a:lvl7pPr>
            <a:lvl8pPr marL="14617187" indent="0">
              <a:buNone/>
              <a:defRPr sz="9100"/>
            </a:lvl8pPr>
            <a:lvl9pPr marL="16705356" indent="0">
              <a:buNone/>
              <a:defRPr sz="9100"/>
            </a:lvl9pPr>
          </a:lstStyle>
          <a:p>
            <a:endParaRPr lang="en-GB"/>
          </a:p>
        </p:txBody>
      </p:sp>
      <p:sp>
        <p:nvSpPr>
          <p:cNvPr id="4" name="Text Placeholder 3"/>
          <p:cNvSpPr>
            <a:spLocks noGrp="1"/>
          </p:cNvSpPr>
          <p:nvPr>
            <p:ph type="body" sz="half" idx="2"/>
          </p:nvPr>
        </p:nvSpPr>
        <p:spPr>
          <a:xfrm>
            <a:off x="5934154" y="33506104"/>
            <a:ext cx="18165128" cy="5024426"/>
          </a:xfrm>
        </p:spPr>
        <p:txBody>
          <a:bodyPr/>
          <a:lstStyle>
            <a:lvl1pPr marL="0" indent="0">
              <a:buNone/>
              <a:defRPr sz="6400"/>
            </a:lvl1pPr>
            <a:lvl2pPr marL="2088170" indent="0">
              <a:buNone/>
              <a:defRPr sz="5500"/>
            </a:lvl2pPr>
            <a:lvl3pPr marL="4176339" indent="0">
              <a:buNone/>
              <a:defRPr sz="4600"/>
            </a:lvl3pPr>
            <a:lvl4pPr marL="6264509" indent="0">
              <a:buNone/>
              <a:defRPr sz="4100"/>
            </a:lvl4pPr>
            <a:lvl5pPr marL="8352678" indent="0">
              <a:buNone/>
              <a:defRPr sz="4100"/>
            </a:lvl5pPr>
            <a:lvl6pPr marL="10440848" indent="0">
              <a:buNone/>
              <a:defRPr sz="4100"/>
            </a:lvl6pPr>
            <a:lvl7pPr marL="12529017" indent="0">
              <a:buNone/>
              <a:defRPr sz="4100"/>
            </a:lvl7pPr>
            <a:lvl8pPr marL="14617187" indent="0">
              <a:buNone/>
              <a:defRPr sz="4100"/>
            </a:lvl8pPr>
            <a:lvl9pPr marL="16705356" indent="0">
              <a:buNone/>
              <a:defRPr sz="41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C56E14E-BF20-3B4D-A504-D32A77F6CFF1}" type="datetimeFigureOut">
              <a:rPr lang="en-US" smtClean="0"/>
              <a:pPr/>
              <a:t>10/26/2017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8777D56-9726-D641-9379-A4D207B20F5B}" type="slidenum">
              <a:rPr lang="en-GB" smtClean="0"/>
              <a:pPr/>
              <a:t>‹#›</a:t>
            </a:fld>
            <a:endParaRPr lang="en-GB"/>
          </a:p>
        </p:txBody>
      </p:sp>
    </p:spTree>
    <p:extLst>
      <p:ext uri="{BB962C8B-B14F-4D97-AF65-F5344CB8AC3E}">
        <p14:creationId xmlns:p14="http://schemas.microsoft.com/office/powerpoint/2010/main" val="2543124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761" y="1714453"/>
            <a:ext cx="27247692" cy="7135283"/>
          </a:xfrm>
          <a:prstGeom prst="rect">
            <a:avLst/>
          </a:prstGeom>
        </p:spPr>
        <p:txBody>
          <a:bodyPr vert="horz" lIns="417634" tIns="208817" rIns="417634" bIns="208817" rtlCol="0" anchor="ctr">
            <a:normAutofit/>
          </a:bodyPr>
          <a:lstStyle/>
          <a:p>
            <a:r>
              <a:rPr lang="en-GB" smtClean="0"/>
              <a:t>Click to edit Master title style</a:t>
            </a:r>
            <a:endParaRPr lang="en-GB"/>
          </a:p>
        </p:txBody>
      </p:sp>
      <p:sp>
        <p:nvSpPr>
          <p:cNvPr id="3" name="Text Placeholder 2"/>
          <p:cNvSpPr>
            <a:spLocks noGrp="1"/>
          </p:cNvSpPr>
          <p:nvPr>
            <p:ph type="body" idx="1"/>
          </p:nvPr>
        </p:nvSpPr>
        <p:spPr>
          <a:xfrm>
            <a:off x="1513761" y="9989400"/>
            <a:ext cx="27247692" cy="28253743"/>
          </a:xfrm>
          <a:prstGeom prst="rect">
            <a:avLst/>
          </a:prstGeom>
        </p:spPr>
        <p:txBody>
          <a:bodyPr vert="horz" lIns="417634" tIns="208817" rIns="417634" bIns="208817"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Date Placeholder 3"/>
          <p:cNvSpPr>
            <a:spLocks noGrp="1"/>
          </p:cNvSpPr>
          <p:nvPr>
            <p:ph type="dt" sz="half" idx="2"/>
          </p:nvPr>
        </p:nvSpPr>
        <p:spPr>
          <a:xfrm>
            <a:off x="1513761" y="39680106"/>
            <a:ext cx="7064216" cy="2279327"/>
          </a:xfrm>
          <a:prstGeom prst="rect">
            <a:avLst/>
          </a:prstGeom>
        </p:spPr>
        <p:txBody>
          <a:bodyPr vert="horz" lIns="417634" tIns="208817" rIns="417634" bIns="208817" rtlCol="0" anchor="ctr"/>
          <a:lstStyle>
            <a:lvl1pPr algn="l">
              <a:defRPr sz="5500">
                <a:solidFill>
                  <a:schemeClr val="tx1">
                    <a:tint val="75000"/>
                  </a:schemeClr>
                </a:solidFill>
              </a:defRPr>
            </a:lvl1pPr>
          </a:lstStyle>
          <a:p>
            <a:fld id="{4C56E14E-BF20-3B4D-A504-D32A77F6CFF1}" type="datetimeFigureOut">
              <a:rPr lang="en-US" smtClean="0"/>
              <a:pPr/>
              <a:t>10/26/2017</a:t>
            </a:fld>
            <a:endParaRPr lang="en-GB"/>
          </a:p>
        </p:txBody>
      </p:sp>
      <p:sp>
        <p:nvSpPr>
          <p:cNvPr id="5" name="Footer Placeholder 4"/>
          <p:cNvSpPr>
            <a:spLocks noGrp="1"/>
          </p:cNvSpPr>
          <p:nvPr>
            <p:ph type="ftr" sz="quarter" idx="3"/>
          </p:nvPr>
        </p:nvSpPr>
        <p:spPr>
          <a:xfrm>
            <a:off x="10344031" y="39680106"/>
            <a:ext cx="9587151" cy="2279327"/>
          </a:xfrm>
          <a:prstGeom prst="rect">
            <a:avLst/>
          </a:prstGeom>
        </p:spPr>
        <p:txBody>
          <a:bodyPr vert="horz" lIns="417634" tIns="208817" rIns="417634" bIns="208817" rtlCol="0" anchor="ctr"/>
          <a:lstStyle>
            <a:lvl1pPr algn="ctr">
              <a:defRPr sz="55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697236" y="39680106"/>
            <a:ext cx="7064216" cy="2279327"/>
          </a:xfrm>
          <a:prstGeom prst="rect">
            <a:avLst/>
          </a:prstGeom>
        </p:spPr>
        <p:txBody>
          <a:bodyPr vert="horz" lIns="417634" tIns="208817" rIns="417634" bIns="208817" rtlCol="0" anchor="ctr"/>
          <a:lstStyle>
            <a:lvl1pPr algn="r">
              <a:defRPr sz="5500">
                <a:solidFill>
                  <a:schemeClr val="tx1">
                    <a:tint val="75000"/>
                  </a:schemeClr>
                </a:solidFill>
              </a:defRPr>
            </a:lvl1pPr>
          </a:lstStyle>
          <a:p>
            <a:fld id="{D8777D56-9726-D641-9379-A4D207B20F5B}" type="slidenum">
              <a:rPr lang="en-GB" smtClean="0"/>
              <a:pPr/>
              <a:t>‹#›</a:t>
            </a:fld>
            <a:endParaRPr lang="en-GB"/>
          </a:p>
        </p:txBody>
      </p:sp>
    </p:spTree>
    <p:extLst>
      <p:ext uri="{BB962C8B-B14F-4D97-AF65-F5344CB8AC3E}">
        <p14:creationId xmlns:p14="http://schemas.microsoft.com/office/powerpoint/2010/main" val="1422066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88170" rtl="0" eaLnBrk="1" latinLnBrk="0" hangingPunct="1">
        <a:spcBef>
          <a:spcPct val="0"/>
        </a:spcBef>
        <a:buNone/>
        <a:defRPr sz="20100" kern="1200">
          <a:solidFill>
            <a:schemeClr val="tx1"/>
          </a:solidFill>
          <a:latin typeface="+mj-lt"/>
          <a:ea typeface="+mj-ea"/>
          <a:cs typeface="+mj-cs"/>
        </a:defRPr>
      </a:lvl1pPr>
    </p:titleStyle>
    <p:bodyStyle>
      <a:lvl1pPr marL="1566127" indent="-1566127" algn="l" defTabSz="2088170" rtl="0" eaLnBrk="1" latinLnBrk="0" hangingPunct="1">
        <a:spcBef>
          <a:spcPct val="20000"/>
        </a:spcBef>
        <a:buFont typeface="Arial"/>
        <a:buChar char="•"/>
        <a:defRPr sz="14600" kern="1200">
          <a:solidFill>
            <a:schemeClr val="tx1"/>
          </a:solidFill>
          <a:latin typeface="+mn-lt"/>
          <a:ea typeface="+mn-ea"/>
          <a:cs typeface="+mn-cs"/>
        </a:defRPr>
      </a:lvl1pPr>
      <a:lvl2pPr marL="3393276" indent="-1305106" algn="l" defTabSz="2088170" rtl="0" eaLnBrk="1" latinLnBrk="0" hangingPunct="1">
        <a:spcBef>
          <a:spcPct val="20000"/>
        </a:spcBef>
        <a:buFont typeface="Arial"/>
        <a:buChar char="–"/>
        <a:defRPr sz="12800" kern="1200">
          <a:solidFill>
            <a:schemeClr val="tx1"/>
          </a:solidFill>
          <a:latin typeface="+mn-lt"/>
          <a:ea typeface="+mn-ea"/>
          <a:cs typeface="+mn-cs"/>
        </a:defRPr>
      </a:lvl2pPr>
      <a:lvl3pPr marL="5220424" indent="-1044085" algn="l" defTabSz="2088170" rtl="0" eaLnBrk="1" latinLnBrk="0" hangingPunct="1">
        <a:spcBef>
          <a:spcPct val="20000"/>
        </a:spcBef>
        <a:buFont typeface="Arial"/>
        <a:buChar char="•"/>
        <a:defRPr sz="11000" kern="1200">
          <a:solidFill>
            <a:schemeClr val="tx1"/>
          </a:solidFill>
          <a:latin typeface="+mn-lt"/>
          <a:ea typeface="+mn-ea"/>
          <a:cs typeface="+mn-cs"/>
        </a:defRPr>
      </a:lvl3pPr>
      <a:lvl4pPr marL="7308593" indent="-1044085" algn="l" defTabSz="2088170" rtl="0" eaLnBrk="1" latinLnBrk="0" hangingPunct="1">
        <a:spcBef>
          <a:spcPct val="20000"/>
        </a:spcBef>
        <a:buFont typeface="Arial"/>
        <a:buChar char="–"/>
        <a:defRPr sz="9100" kern="1200">
          <a:solidFill>
            <a:schemeClr val="tx1"/>
          </a:solidFill>
          <a:latin typeface="+mn-lt"/>
          <a:ea typeface="+mn-ea"/>
          <a:cs typeface="+mn-cs"/>
        </a:defRPr>
      </a:lvl4pPr>
      <a:lvl5pPr marL="9396763" indent="-1044085" algn="l" defTabSz="2088170" rtl="0" eaLnBrk="1" latinLnBrk="0" hangingPunct="1">
        <a:spcBef>
          <a:spcPct val="20000"/>
        </a:spcBef>
        <a:buFont typeface="Arial"/>
        <a:buChar char="»"/>
        <a:defRPr sz="9100" kern="1200">
          <a:solidFill>
            <a:schemeClr val="tx1"/>
          </a:solidFill>
          <a:latin typeface="+mn-lt"/>
          <a:ea typeface="+mn-ea"/>
          <a:cs typeface="+mn-cs"/>
        </a:defRPr>
      </a:lvl5pPr>
      <a:lvl6pPr marL="11484933" indent="-1044085" algn="l" defTabSz="2088170" rtl="0" eaLnBrk="1" latinLnBrk="0" hangingPunct="1">
        <a:spcBef>
          <a:spcPct val="20000"/>
        </a:spcBef>
        <a:buFont typeface="Arial"/>
        <a:buChar char="•"/>
        <a:defRPr sz="9100" kern="1200">
          <a:solidFill>
            <a:schemeClr val="tx1"/>
          </a:solidFill>
          <a:latin typeface="+mn-lt"/>
          <a:ea typeface="+mn-ea"/>
          <a:cs typeface="+mn-cs"/>
        </a:defRPr>
      </a:lvl6pPr>
      <a:lvl7pPr marL="13573102" indent="-1044085" algn="l" defTabSz="2088170" rtl="0" eaLnBrk="1" latinLnBrk="0" hangingPunct="1">
        <a:spcBef>
          <a:spcPct val="20000"/>
        </a:spcBef>
        <a:buFont typeface="Arial"/>
        <a:buChar char="•"/>
        <a:defRPr sz="9100" kern="1200">
          <a:solidFill>
            <a:schemeClr val="tx1"/>
          </a:solidFill>
          <a:latin typeface="+mn-lt"/>
          <a:ea typeface="+mn-ea"/>
          <a:cs typeface="+mn-cs"/>
        </a:defRPr>
      </a:lvl7pPr>
      <a:lvl8pPr marL="15661272" indent="-1044085" algn="l" defTabSz="2088170" rtl="0" eaLnBrk="1" latinLnBrk="0" hangingPunct="1">
        <a:spcBef>
          <a:spcPct val="20000"/>
        </a:spcBef>
        <a:buFont typeface="Arial"/>
        <a:buChar char="•"/>
        <a:defRPr sz="9100" kern="1200">
          <a:solidFill>
            <a:schemeClr val="tx1"/>
          </a:solidFill>
          <a:latin typeface="+mn-lt"/>
          <a:ea typeface="+mn-ea"/>
          <a:cs typeface="+mn-cs"/>
        </a:defRPr>
      </a:lvl8pPr>
      <a:lvl9pPr marL="17749441" indent="-1044085" algn="l" defTabSz="2088170" rtl="0" eaLnBrk="1" latinLnBrk="0" hangingPunct="1">
        <a:spcBef>
          <a:spcPct val="20000"/>
        </a:spcBef>
        <a:buFont typeface="Arial"/>
        <a:buChar char="•"/>
        <a:defRPr sz="9100" kern="1200">
          <a:solidFill>
            <a:schemeClr val="tx1"/>
          </a:solidFill>
          <a:latin typeface="+mn-lt"/>
          <a:ea typeface="+mn-ea"/>
          <a:cs typeface="+mn-cs"/>
        </a:defRPr>
      </a:lvl9pPr>
    </p:bodyStyle>
    <p:otherStyle>
      <a:defPPr>
        <a:defRPr lang="en-US"/>
      </a:defPPr>
      <a:lvl1pPr marL="0" algn="l" defTabSz="2088170" rtl="0" eaLnBrk="1" latinLnBrk="0" hangingPunct="1">
        <a:defRPr sz="8200" kern="1200">
          <a:solidFill>
            <a:schemeClr val="tx1"/>
          </a:solidFill>
          <a:latin typeface="+mn-lt"/>
          <a:ea typeface="+mn-ea"/>
          <a:cs typeface="+mn-cs"/>
        </a:defRPr>
      </a:lvl1pPr>
      <a:lvl2pPr marL="2088170" algn="l" defTabSz="2088170" rtl="0" eaLnBrk="1" latinLnBrk="0" hangingPunct="1">
        <a:defRPr sz="8200" kern="1200">
          <a:solidFill>
            <a:schemeClr val="tx1"/>
          </a:solidFill>
          <a:latin typeface="+mn-lt"/>
          <a:ea typeface="+mn-ea"/>
          <a:cs typeface="+mn-cs"/>
        </a:defRPr>
      </a:lvl2pPr>
      <a:lvl3pPr marL="4176339" algn="l" defTabSz="2088170" rtl="0" eaLnBrk="1" latinLnBrk="0" hangingPunct="1">
        <a:defRPr sz="8200" kern="1200">
          <a:solidFill>
            <a:schemeClr val="tx1"/>
          </a:solidFill>
          <a:latin typeface="+mn-lt"/>
          <a:ea typeface="+mn-ea"/>
          <a:cs typeface="+mn-cs"/>
        </a:defRPr>
      </a:lvl3pPr>
      <a:lvl4pPr marL="6264509" algn="l" defTabSz="2088170" rtl="0" eaLnBrk="1" latinLnBrk="0" hangingPunct="1">
        <a:defRPr sz="8200" kern="1200">
          <a:solidFill>
            <a:schemeClr val="tx1"/>
          </a:solidFill>
          <a:latin typeface="+mn-lt"/>
          <a:ea typeface="+mn-ea"/>
          <a:cs typeface="+mn-cs"/>
        </a:defRPr>
      </a:lvl4pPr>
      <a:lvl5pPr marL="8352678" algn="l" defTabSz="2088170" rtl="0" eaLnBrk="1" latinLnBrk="0" hangingPunct="1">
        <a:defRPr sz="8200" kern="1200">
          <a:solidFill>
            <a:schemeClr val="tx1"/>
          </a:solidFill>
          <a:latin typeface="+mn-lt"/>
          <a:ea typeface="+mn-ea"/>
          <a:cs typeface="+mn-cs"/>
        </a:defRPr>
      </a:lvl5pPr>
      <a:lvl6pPr marL="10440848" algn="l" defTabSz="2088170" rtl="0" eaLnBrk="1" latinLnBrk="0" hangingPunct="1">
        <a:defRPr sz="8200" kern="1200">
          <a:solidFill>
            <a:schemeClr val="tx1"/>
          </a:solidFill>
          <a:latin typeface="+mn-lt"/>
          <a:ea typeface="+mn-ea"/>
          <a:cs typeface="+mn-cs"/>
        </a:defRPr>
      </a:lvl6pPr>
      <a:lvl7pPr marL="12529017" algn="l" defTabSz="2088170" rtl="0" eaLnBrk="1" latinLnBrk="0" hangingPunct="1">
        <a:defRPr sz="8200" kern="1200">
          <a:solidFill>
            <a:schemeClr val="tx1"/>
          </a:solidFill>
          <a:latin typeface="+mn-lt"/>
          <a:ea typeface="+mn-ea"/>
          <a:cs typeface="+mn-cs"/>
        </a:defRPr>
      </a:lvl7pPr>
      <a:lvl8pPr marL="14617187" algn="l" defTabSz="2088170" rtl="0" eaLnBrk="1" latinLnBrk="0" hangingPunct="1">
        <a:defRPr sz="8200" kern="1200">
          <a:solidFill>
            <a:schemeClr val="tx1"/>
          </a:solidFill>
          <a:latin typeface="+mn-lt"/>
          <a:ea typeface="+mn-ea"/>
          <a:cs typeface="+mn-cs"/>
        </a:defRPr>
      </a:lvl8pPr>
      <a:lvl9pPr marL="16705356" algn="l" defTabSz="2088170"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jpeg"/><Relationship Id="rId26" Type="http://schemas.openxmlformats.org/officeDocument/2006/relationships/image" Target="../media/image25.png"/><Relationship Id="rId3" Type="http://schemas.openxmlformats.org/officeDocument/2006/relationships/image" Target="../media/image2.jpg"/><Relationship Id="rId21" Type="http://schemas.openxmlformats.org/officeDocument/2006/relationships/image" Target="../media/image20.jpg"/><Relationship Id="rId34" Type="http://schemas.openxmlformats.org/officeDocument/2006/relationships/image" Target="../media/image33.pn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jpeg"/><Relationship Id="rId16" Type="http://schemas.openxmlformats.org/officeDocument/2006/relationships/image" Target="../media/image15.jpg"/><Relationship Id="rId20" Type="http://schemas.openxmlformats.org/officeDocument/2006/relationships/image" Target="../media/image19.jp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24" Type="http://schemas.openxmlformats.org/officeDocument/2006/relationships/image" Target="../media/image23.jpeg"/><Relationship Id="rId32" Type="http://schemas.openxmlformats.org/officeDocument/2006/relationships/image" Target="../media/image31.png"/><Relationship Id="rId37" Type="http://schemas.openxmlformats.org/officeDocument/2006/relationships/image" Target="../media/image36.png"/><Relationship Id="rId5" Type="http://schemas.openxmlformats.org/officeDocument/2006/relationships/image" Target="../media/image4.png"/><Relationship Id="rId15" Type="http://schemas.openxmlformats.org/officeDocument/2006/relationships/image" Target="../media/image14.jp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jpeg"/><Relationship Id="rId19" Type="http://schemas.openxmlformats.org/officeDocument/2006/relationships/image" Target="../media/image18.jp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2.jpg"/><Relationship Id="rId7" Type="http://schemas.openxmlformats.org/officeDocument/2006/relationships/image" Target="../media/image7.jpeg"/><Relationship Id="rId12" Type="http://schemas.openxmlformats.org/officeDocument/2006/relationships/image" Target="../media/image42.jpeg"/><Relationship Id="rId2" Type="http://schemas.openxmlformats.org/officeDocument/2006/relationships/image" Target="../media/image1.jpeg"/><Relationship Id="rId16" Type="http://schemas.openxmlformats.org/officeDocument/2006/relationships/image" Target="../media/image46.jpe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41.png"/><Relationship Id="rId5" Type="http://schemas.openxmlformats.org/officeDocument/2006/relationships/image" Target="../media/image37.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39.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9204337" y="22496753"/>
            <a:ext cx="11393103" cy="11318978"/>
          </a:xfrm>
          <a:prstGeom prst="ellipse">
            <a:avLst/>
          </a:prstGeom>
          <a:gradFill>
            <a:gsLst>
              <a:gs pos="0">
                <a:schemeClr val="accent1">
                  <a:tint val="100000"/>
                  <a:shade val="100000"/>
                  <a:satMod val="130000"/>
                  <a:lumMod val="0"/>
                  <a:lumOff val="100000"/>
                </a:schemeClr>
              </a:gs>
              <a:gs pos="100000">
                <a:schemeClr val="accent1">
                  <a:tint val="50000"/>
                  <a:shade val="100000"/>
                  <a:satMod val="350000"/>
                  <a:alpha val="81000"/>
                </a:schemeClr>
              </a:gs>
            </a:gsLst>
            <a:lin ang="7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4800" b="1" dirty="0" smtClean="0">
                <a:solidFill>
                  <a:schemeClr val="tx2">
                    <a:lumMod val="75000"/>
                  </a:schemeClr>
                </a:solidFill>
                <a:latin typeface="Arial" pitchFamily="34" charset="0"/>
                <a:cs typeface="Arial" pitchFamily="34" charset="0"/>
              </a:rPr>
              <a:t>Examples/</a:t>
            </a:r>
            <a:br>
              <a:rPr lang="en-GB" sz="4800" b="1" dirty="0" smtClean="0">
                <a:solidFill>
                  <a:schemeClr val="tx2">
                    <a:lumMod val="75000"/>
                  </a:schemeClr>
                </a:solidFill>
                <a:latin typeface="Arial" pitchFamily="34" charset="0"/>
                <a:cs typeface="Arial" pitchFamily="34" charset="0"/>
              </a:rPr>
            </a:br>
            <a:r>
              <a:rPr lang="en-GB" sz="4800" b="1" dirty="0" err="1" smtClean="0">
                <a:solidFill>
                  <a:schemeClr val="tx2">
                    <a:lumMod val="75000"/>
                  </a:schemeClr>
                </a:solidFill>
                <a:latin typeface="Arial" pitchFamily="34" charset="0"/>
                <a:cs typeface="Arial" pitchFamily="34" charset="0"/>
              </a:rPr>
              <a:t>Beispiele</a:t>
            </a:r>
            <a:r>
              <a:rPr lang="en-GB" sz="4800" b="1" dirty="0" smtClean="0">
                <a:solidFill>
                  <a:schemeClr val="tx2">
                    <a:lumMod val="75000"/>
                  </a:schemeClr>
                </a:solidFill>
                <a:latin typeface="Arial" pitchFamily="34" charset="0"/>
                <a:cs typeface="Arial" pitchFamily="34" charset="0"/>
              </a:rPr>
              <a:t> </a:t>
            </a:r>
            <a:endParaRPr lang="en-GB" sz="4800" dirty="0"/>
          </a:p>
        </p:txBody>
      </p:sp>
      <p:pic>
        <p:nvPicPr>
          <p:cNvPr id="1032" name="Picture 8" descr="C:\Users\tw347\ownCloud\docs\Science\#Steiener Group\Presentations\2017-10-28 MozFest posters\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296041"/>
            <a:ext cx="30275212" cy="35156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14557" y="39568478"/>
            <a:ext cx="10829480" cy="3046988"/>
          </a:xfrm>
          <a:prstGeom prst="rect">
            <a:avLst/>
          </a:prstGeom>
        </p:spPr>
        <p:txBody>
          <a:bodyPr wrap="square">
            <a:spAutoFit/>
          </a:bodyPr>
          <a:lstStyle/>
          <a:p>
            <a:r>
              <a:rPr lang="en-GB" sz="3200" dirty="0" smtClean="0">
                <a:solidFill>
                  <a:schemeClr val="bg1"/>
                </a:solidFill>
                <a:latin typeface="Arial" pitchFamily="34" charset="0"/>
                <a:cs typeface="Arial" pitchFamily="34" charset="0"/>
              </a:rPr>
              <a:t>Tobey </a:t>
            </a:r>
            <a:r>
              <a:rPr lang="en-GB" sz="3200" dirty="0" smtClean="0">
                <a:solidFill>
                  <a:schemeClr val="bg1"/>
                </a:solidFill>
                <a:latin typeface="Arial" pitchFamily="34" charset="0"/>
                <a:cs typeface="Arial" pitchFamily="34" charset="0"/>
              </a:rPr>
              <a:t>Wenzel</a:t>
            </a:r>
            <a:endParaRPr lang="sr-Latn-BA" sz="3200" dirty="0" smtClean="0">
              <a:solidFill>
                <a:schemeClr val="bg1"/>
              </a:solidFill>
              <a:latin typeface="Arial" pitchFamily="34" charset="0"/>
              <a:cs typeface="Arial" pitchFamily="34" charset="0"/>
            </a:endParaRPr>
          </a:p>
          <a:p>
            <a:r>
              <a:rPr lang="en-GB" sz="3200" dirty="0">
                <a:solidFill>
                  <a:schemeClr val="bg1"/>
                </a:solidFill>
                <a:latin typeface="Arial" pitchFamily="34" charset="0"/>
                <a:cs typeface="Arial" pitchFamily="34" charset="0"/>
              </a:rPr>
              <a:t>Mozilla Open </a:t>
            </a:r>
            <a:r>
              <a:rPr lang="en-GB" sz="3200" dirty="0" smtClean="0">
                <a:solidFill>
                  <a:schemeClr val="bg1"/>
                </a:solidFill>
                <a:latin typeface="Arial" pitchFamily="34" charset="0"/>
                <a:cs typeface="Arial" pitchFamily="34" charset="0"/>
              </a:rPr>
              <a:t>Lead</a:t>
            </a:r>
          </a:p>
          <a:p>
            <a:endParaRPr lang="en-GB" sz="3200" dirty="0">
              <a:solidFill>
                <a:schemeClr val="bg1"/>
              </a:solidFill>
              <a:latin typeface="Arial" pitchFamily="34" charset="0"/>
              <a:cs typeface="Arial" pitchFamily="34" charset="0"/>
            </a:endParaRPr>
          </a:p>
          <a:p>
            <a:r>
              <a:rPr lang="en-GB" sz="3200" dirty="0" smtClean="0">
                <a:solidFill>
                  <a:schemeClr val="bg1"/>
                </a:solidFill>
                <a:latin typeface="Arial" pitchFamily="34" charset="0"/>
                <a:cs typeface="Arial" pitchFamily="34" charset="0"/>
              </a:rPr>
              <a:t>Biophysicist at University of Cambridge</a:t>
            </a:r>
          </a:p>
          <a:p>
            <a:r>
              <a:rPr lang="en-GB" sz="3200" dirty="0" smtClean="0">
                <a:solidFill>
                  <a:schemeClr val="bg1"/>
                </a:solidFill>
                <a:latin typeface="Arial" pitchFamily="34" charset="0"/>
                <a:cs typeface="Arial" pitchFamily="34" charset="0"/>
              </a:rPr>
              <a:t>docubricks@gmail.com</a:t>
            </a:r>
            <a:endParaRPr lang="sr-Latn-BA" sz="3200" dirty="0" smtClean="0">
              <a:solidFill>
                <a:schemeClr val="bg1"/>
              </a:solidFill>
              <a:latin typeface="Arial" pitchFamily="34" charset="0"/>
              <a:cs typeface="Arial" pitchFamily="34" charset="0"/>
            </a:endParaRPr>
          </a:p>
          <a:p>
            <a:r>
              <a:rPr lang="en-GB" sz="3200" dirty="0" err="1" smtClean="0">
                <a:solidFill>
                  <a:schemeClr val="bg1"/>
                </a:solidFill>
                <a:latin typeface="Arial" pitchFamily="34" charset="0"/>
                <a:cs typeface="Arial" pitchFamily="34" charset="0"/>
              </a:rPr>
              <a:t>MakerTobey</a:t>
            </a:r>
            <a:r>
              <a:rPr lang="en-GB" sz="3200" dirty="0" smtClean="0">
                <a:solidFill>
                  <a:schemeClr val="bg1"/>
                </a:solidFill>
                <a:latin typeface="Arial" pitchFamily="34" charset="0"/>
                <a:cs typeface="Arial" pitchFamily="34" charset="0"/>
              </a:rPr>
              <a:t> (Twitter, GitHub, </a:t>
            </a:r>
            <a:r>
              <a:rPr lang="en-GB" sz="3200" dirty="0" err="1" smtClean="0">
                <a:solidFill>
                  <a:schemeClr val="bg1"/>
                </a:solidFill>
                <a:latin typeface="Arial" pitchFamily="34" charset="0"/>
                <a:cs typeface="Arial" pitchFamily="34" charset="0"/>
              </a:rPr>
              <a:t>Thingiverse</a:t>
            </a:r>
            <a:r>
              <a:rPr lang="en-GB" sz="3200" dirty="0" smtClean="0">
                <a:solidFill>
                  <a:schemeClr val="bg1"/>
                </a:solidFill>
                <a:latin typeface="Arial" pitchFamily="34" charset="0"/>
                <a:cs typeface="Arial" pitchFamily="34" charset="0"/>
              </a:rPr>
              <a:t>)</a:t>
            </a:r>
            <a:endParaRPr lang="sr-Latn-BA" sz="3200" dirty="0" smtClean="0">
              <a:solidFill>
                <a:schemeClr val="bg1"/>
              </a:solidFill>
              <a:latin typeface="Arial" pitchFamily="34" charset="0"/>
              <a:cs typeface="Arial" pitchFamily="34" charset="0"/>
            </a:endParaRPr>
          </a:p>
        </p:txBody>
      </p:sp>
      <p:sp>
        <p:nvSpPr>
          <p:cNvPr id="11" name="Rectangle 10"/>
          <p:cNvSpPr/>
          <p:nvPr/>
        </p:nvSpPr>
        <p:spPr>
          <a:xfrm>
            <a:off x="874096" y="4039442"/>
            <a:ext cx="28587585" cy="3631763"/>
          </a:xfrm>
          <a:prstGeom prst="rect">
            <a:avLst/>
          </a:prstGeom>
        </p:spPr>
        <p:txBody>
          <a:bodyPr wrap="square">
            <a:spAutoFit/>
          </a:bodyPr>
          <a:lstStyle/>
          <a:p>
            <a:pPr algn="ctr"/>
            <a:r>
              <a:rPr lang="en-GB" sz="11500" b="1" dirty="0" smtClean="0">
                <a:solidFill>
                  <a:schemeClr val="tx2">
                    <a:lumMod val="75000"/>
                  </a:schemeClr>
                </a:solidFill>
                <a:latin typeface="Arial" pitchFamily="34" charset="0"/>
                <a:cs typeface="Arial" pitchFamily="34" charset="0"/>
              </a:rPr>
              <a:t>Innovate with Open Science Hardware!</a:t>
            </a:r>
          </a:p>
          <a:p>
            <a:pPr algn="ctr"/>
            <a:endParaRPr lang="en-GB" sz="11500" b="1" dirty="0">
              <a:solidFill>
                <a:schemeClr val="tx2">
                  <a:lumMod val="75000"/>
                </a:schemeClr>
              </a:solidFill>
              <a:latin typeface="Arial" pitchFamily="34" charset="0"/>
              <a:cs typeface="Arial" pitchFamily="34" charset="0"/>
            </a:endParaRPr>
          </a:p>
        </p:txBody>
      </p:sp>
      <p:sp>
        <p:nvSpPr>
          <p:cNvPr id="15" name="Rectangle 14"/>
          <p:cNvSpPr/>
          <p:nvPr/>
        </p:nvSpPr>
        <p:spPr>
          <a:xfrm>
            <a:off x="2550728" y="7329405"/>
            <a:ext cx="17023462" cy="3970318"/>
          </a:xfrm>
          <a:prstGeom prst="rect">
            <a:avLst/>
          </a:prstGeom>
        </p:spPr>
        <p:txBody>
          <a:bodyPr wrap="square">
            <a:spAutoFit/>
          </a:bodyPr>
          <a:lstStyle/>
          <a:p>
            <a:pPr algn="just"/>
            <a:r>
              <a:rPr lang="en-GB" sz="3600" dirty="0" smtClean="0">
                <a:latin typeface="Arial" pitchFamily="34" charset="0"/>
                <a:cs typeface="Arial" pitchFamily="34" charset="0"/>
              </a:rPr>
              <a:t>Open Innovation does not only take place in the internet, but also with real physical tools and instruments. Websites and software, however, help us to design and share hardware more openly and efficiently.  Open hardware starts to make a huge positive difference for scientist’s experiments and for hobbyists. Join the trend to benefit from lower hand-over losses in the lab, better reproducibility of experiments, lower cost, better data-control, understanding </a:t>
            </a:r>
            <a:r>
              <a:rPr lang="de-DE" sz="3600" dirty="0">
                <a:latin typeface="Arial" pitchFamily="34" charset="0"/>
                <a:cs typeface="Arial" pitchFamily="34" charset="0"/>
              </a:rPr>
              <a:t>…</a:t>
            </a:r>
            <a:r>
              <a:rPr lang="en-GB" sz="3600" dirty="0" smtClean="0">
                <a:latin typeface="Arial" pitchFamily="34" charset="0"/>
                <a:cs typeface="Arial" pitchFamily="34" charset="0"/>
              </a:rPr>
              <a:t> and let others help you improve your tools!</a:t>
            </a:r>
          </a:p>
        </p:txBody>
      </p:sp>
      <p:sp>
        <p:nvSpPr>
          <p:cNvPr id="1028" name="Rectangle 4"/>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30" name="Rectangle 6"/>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7" name="Rounded Rectangle 26"/>
          <p:cNvSpPr/>
          <p:nvPr/>
        </p:nvSpPr>
        <p:spPr>
          <a:xfrm>
            <a:off x="520515" y="6645338"/>
            <a:ext cx="19596286" cy="9756712"/>
          </a:xfrm>
          <a:prstGeom prst="roundRect">
            <a:avLst/>
          </a:prstGeom>
          <a:noFill/>
          <a:ln w="1524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29" name="TextBox 28"/>
          <p:cNvSpPr txBox="1"/>
          <p:nvPr/>
        </p:nvSpPr>
        <p:spPr>
          <a:xfrm>
            <a:off x="2082613" y="6262790"/>
            <a:ext cx="8445687" cy="830997"/>
          </a:xfrm>
          <a:prstGeom prst="rect">
            <a:avLst/>
          </a:prstGeom>
          <a:solidFill>
            <a:schemeClr val="bg1"/>
          </a:solidFill>
          <a:ln>
            <a:noFill/>
          </a:ln>
        </p:spPr>
        <p:txBody>
          <a:bodyPr wrap="square" rtlCol="0">
            <a:spAutoFit/>
          </a:bodyPr>
          <a:lstStyle/>
          <a:p>
            <a:pPr algn="ctr"/>
            <a:r>
              <a:rPr lang="en-GB" sz="4800" b="1" dirty="0" smtClean="0">
                <a:solidFill>
                  <a:schemeClr val="tx2">
                    <a:lumMod val="75000"/>
                  </a:schemeClr>
                </a:solidFill>
                <a:latin typeface="Arial" pitchFamily="34" charset="0"/>
                <a:cs typeface="Arial" pitchFamily="34" charset="0"/>
              </a:rPr>
              <a:t>Introduction / </a:t>
            </a:r>
            <a:r>
              <a:rPr lang="de-DE" sz="4800" b="1" dirty="0">
                <a:solidFill>
                  <a:schemeClr val="tx2">
                    <a:lumMod val="75000"/>
                  </a:schemeClr>
                </a:solidFill>
                <a:latin typeface="Arial" pitchFamily="34" charset="0"/>
                <a:cs typeface="Arial" pitchFamily="34" charset="0"/>
              </a:rPr>
              <a:t>Einführung</a:t>
            </a:r>
            <a:r>
              <a:rPr lang="en-GB" sz="4800" b="1" dirty="0" smtClean="0">
                <a:solidFill>
                  <a:schemeClr val="tx2">
                    <a:lumMod val="75000"/>
                  </a:schemeClr>
                </a:solidFill>
                <a:latin typeface="Arial" pitchFamily="34" charset="0"/>
                <a:cs typeface="Arial" pitchFamily="34" charset="0"/>
              </a:rPr>
              <a:t> </a:t>
            </a:r>
          </a:p>
        </p:txBody>
      </p:sp>
      <p:sp>
        <p:nvSpPr>
          <p:cNvPr id="3" name="AutoShape 2" descr="https://mail-attachment.googleusercontent.com/attachment/u/0/?ui=2&amp;ik=76eb4617d5&amp;view=att&amp;th=13a8d8cc3ab7c16d&amp;attid=0.1&amp;disp=inline&amp;safe=1&amp;zw&amp;saduie=AG9B_P_upBRrsu51Rzi_hC7KiMYq&amp;sadet=1350994575562&amp;sads=CYtgOJGFvEVJPISARwsKXI050Qo"/>
          <p:cNvSpPr>
            <a:spLocks noChangeAspect="1" noChangeArrowheads="1"/>
          </p:cNvSpPr>
          <p:nvPr/>
        </p:nvSpPr>
        <p:spPr bwMode="auto">
          <a:xfrm>
            <a:off x="155575" y="-3519488"/>
            <a:ext cx="10372725" cy="734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2"/>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 name="Rectangle 4"/>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3" y="39675924"/>
            <a:ext cx="2802270" cy="2808495"/>
          </a:xfrm>
          <a:prstGeom prst="rect">
            <a:avLst/>
          </a:prstGeom>
        </p:spPr>
      </p:pic>
      <p:sp>
        <p:nvSpPr>
          <p:cNvPr id="24" name="Rounded Rectangle 23"/>
          <p:cNvSpPr/>
          <p:nvPr/>
        </p:nvSpPr>
        <p:spPr>
          <a:xfrm>
            <a:off x="555251" y="17198910"/>
            <a:ext cx="29014005" cy="21567600"/>
          </a:xfrm>
          <a:prstGeom prst="roundRect">
            <a:avLst>
              <a:gd name="adj" fmla="val 7347"/>
            </a:avLst>
          </a:prstGeom>
          <a:noFill/>
          <a:ln w="1524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28" name="TextBox 27"/>
          <p:cNvSpPr txBox="1"/>
          <p:nvPr/>
        </p:nvSpPr>
        <p:spPr>
          <a:xfrm>
            <a:off x="2588828" y="16783411"/>
            <a:ext cx="11606123" cy="830997"/>
          </a:xfrm>
          <a:prstGeom prst="rect">
            <a:avLst/>
          </a:prstGeom>
          <a:solidFill>
            <a:schemeClr val="bg1"/>
          </a:solidFill>
          <a:ln>
            <a:noFill/>
          </a:ln>
        </p:spPr>
        <p:txBody>
          <a:bodyPr wrap="square" rtlCol="0">
            <a:spAutoFit/>
          </a:bodyPr>
          <a:lstStyle/>
          <a:p>
            <a:pPr algn="ctr"/>
            <a:r>
              <a:rPr lang="en-GB" sz="4800" b="1" dirty="0" smtClean="0">
                <a:solidFill>
                  <a:schemeClr val="tx2">
                    <a:lumMod val="75000"/>
                  </a:schemeClr>
                </a:solidFill>
                <a:latin typeface="Arial" pitchFamily="34" charset="0"/>
                <a:cs typeface="Arial" pitchFamily="34" charset="0"/>
              </a:rPr>
              <a:t>What is it good for? / Was </a:t>
            </a:r>
            <a:r>
              <a:rPr lang="en-GB" sz="4800" b="1" dirty="0" err="1">
                <a:solidFill>
                  <a:schemeClr val="tx2">
                    <a:lumMod val="75000"/>
                  </a:schemeClr>
                </a:solidFill>
                <a:latin typeface="Arial" pitchFamily="34" charset="0"/>
                <a:cs typeface="Arial" pitchFamily="34" charset="0"/>
              </a:rPr>
              <a:t>k</a:t>
            </a:r>
            <a:r>
              <a:rPr lang="en-GB" sz="4800" b="1" dirty="0" err="1" smtClean="0">
                <a:solidFill>
                  <a:schemeClr val="tx2">
                    <a:lumMod val="75000"/>
                  </a:schemeClr>
                </a:solidFill>
                <a:latin typeface="Arial" pitchFamily="34" charset="0"/>
                <a:cs typeface="Arial" pitchFamily="34" charset="0"/>
              </a:rPr>
              <a:t>ann</a:t>
            </a:r>
            <a:r>
              <a:rPr lang="en-GB" sz="4800" b="1" dirty="0" smtClean="0">
                <a:solidFill>
                  <a:schemeClr val="tx2">
                    <a:lumMod val="75000"/>
                  </a:schemeClr>
                </a:solidFill>
                <a:latin typeface="Arial" pitchFamily="34" charset="0"/>
                <a:cs typeface="Arial" pitchFamily="34" charset="0"/>
              </a:rPr>
              <a:t> das?</a:t>
            </a:r>
          </a:p>
        </p:txBody>
      </p:sp>
      <p:pic>
        <p:nvPicPr>
          <p:cNvPr id="10" name="Picture 2" descr="C:\Users\tw347\ownCloud\docs\Science\#Steiener Group\Presentations\2017-10-28 MozFest posters\unitag qr code twitter\Thumbnail_horizontal_QRC_15090152110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8284" y="39296042"/>
            <a:ext cx="5473335" cy="351565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31" name="Picture 7" descr="C:\Users\tw347\ownCloud\docs\Science\#Steiener Group\Presentations\2017-10-28 MozFest posters\jnl_lar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31619" y="39296043"/>
            <a:ext cx="7700738" cy="35156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tw347\ownCloud\docs\Science\Open Labware\# Corporate and Finance\# Logos\final DocuBricks\db-logo-hig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32357" y="39296043"/>
            <a:ext cx="5642856" cy="351565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58" name="Picture 8" descr="C:\Users\tw347\ownCloud\docs\Science\#Steiener Group\Presentations\2017-10-28 MozFest posters\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0305495" cy="3519175"/>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1553209" y="1905524"/>
            <a:ext cx="26642608" cy="1107996"/>
          </a:xfrm>
          <a:prstGeom prst="rect">
            <a:avLst/>
          </a:prstGeom>
        </p:spPr>
        <p:txBody>
          <a:bodyPr wrap="square">
            <a:spAutoFit/>
          </a:bodyPr>
          <a:lstStyle/>
          <a:p>
            <a:r>
              <a:rPr lang="en-GB" sz="6600" b="1" dirty="0" smtClean="0">
                <a:solidFill>
                  <a:schemeClr val="bg1"/>
                </a:solidFill>
                <a:latin typeface="Arial" pitchFamily="34" charset="0"/>
                <a:cs typeface="Arial" pitchFamily="34" charset="0"/>
              </a:rPr>
              <a:t>Make, design, share, </a:t>
            </a:r>
            <a:r>
              <a:rPr lang="en-GB" sz="6600" b="1" dirty="0" smtClean="0">
                <a:solidFill>
                  <a:schemeClr val="bg1"/>
                </a:solidFill>
                <a:latin typeface="Arial" pitchFamily="34" charset="0"/>
                <a:cs typeface="Arial" pitchFamily="34" charset="0"/>
              </a:rPr>
              <a:t>publish</a:t>
            </a:r>
            <a:r>
              <a:rPr lang="en-GB" sz="6600" b="1" dirty="0">
                <a:solidFill>
                  <a:schemeClr val="bg1"/>
                </a:solidFill>
                <a:latin typeface="Arial" pitchFamily="34" charset="0"/>
                <a:cs typeface="Arial" pitchFamily="34" charset="0"/>
              </a:rPr>
              <a:t> </a:t>
            </a:r>
            <a:r>
              <a:rPr lang="en-GB" sz="6600" b="1" dirty="0" smtClean="0">
                <a:solidFill>
                  <a:schemeClr val="bg1"/>
                </a:solidFill>
                <a:latin typeface="Arial" pitchFamily="34" charset="0"/>
                <a:cs typeface="Arial" pitchFamily="34" charset="0"/>
              </a:rPr>
              <a:t>…</a:t>
            </a:r>
            <a:endParaRPr lang="en-GB" sz="6600" b="1" dirty="0">
              <a:solidFill>
                <a:schemeClr val="bg1"/>
              </a:solidFill>
              <a:latin typeface="Arial" pitchFamily="34" charset="0"/>
              <a:cs typeface="Arial" pitchFamily="34" charset="0"/>
            </a:endParaRPr>
          </a:p>
        </p:txBody>
      </p:sp>
      <p:sp>
        <p:nvSpPr>
          <p:cNvPr id="60" name="Rounded Rectangle 59"/>
          <p:cNvSpPr/>
          <p:nvPr/>
        </p:nvSpPr>
        <p:spPr>
          <a:xfrm>
            <a:off x="20781988" y="6739474"/>
            <a:ext cx="8679693" cy="9662576"/>
          </a:xfrm>
          <a:prstGeom prst="roundRect">
            <a:avLst/>
          </a:prstGeom>
          <a:noFill/>
          <a:ln w="1524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61" name="TextBox 60"/>
          <p:cNvSpPr txBox="1"/>
          <p:nvPr/>
        </p:nvSpPr>
        <p:spPr>
          <a:xfrm>
            <a:off x="21874088" y="6356926"/>
            <a:ext cx="6145187" cy="830997"/>
          </a:xfrm>
          <a:prstGeom prst="rect">
            <a:avLst/>
          </a:prstGeom>
          <a:solidFill>
            <a:schemeClr val="bg1"/>
          </a:solidFill>
          <a:ln>
            <a:noFill/>
          </a:ln>
        </p:spPr>
        <p:txBody>
          <a:bodyPr wrap="square" rtlCol="0">
            <a:spAutoFit/>
          </a:bodyPr>
          <a:lstStyle/>
          <a:p>
            <a:pPr algn="ctr"/>
            <a:r>
              <a:rPr lang="en-GB" sz="4800" b="1" dirty="0" smtClean="0">
                <a:solidFill>
                  <a:schemeClr val="tx2">
                    <a:lumMod val="75000"/>
                  </a:schemeClr>
                </a:solidFill>
                <a:latin typeface="Arial" pitchFamily="34" charset="0"/>
                <a:cs typeface="Arial" pitchFamily="34" charset="0"/>
              </a:rPr>
              <a:t>Links and QR-codes</a:t>
            </a:r>
          </a:p>
        </p:txBody>
      </p:sp>
      <p:sp>
        <p:nvSpPr>
          <p:cNvPr id="63" name="Rectangle 62"/>
          <p:cNvSpPr/>
          <p:nvPr/>
        </p:nvSpPr>
        <p:spPr>
          <a:xfrm>
            <a:off x="7033665" y="29994707"/>
            <a:ext cx="7840848" cy="646331"/>
          </a:xfrm>
          <a:prstGeom prst="rect">
            <a:avLst/>
          </a:prstGeom>
        </p:spPr>
        <p:txBody>
          <a:bodyPr wrap="square">
            <a:spAutoFit/>
          </a:bodyPr>
          <a:lstStyle/>
          <a:p>
            <a:pPr algn="ctr"/>
            <a:r>
              <a:rPr lang="en-GB" sz="3600" dirty="0">
                <a:latin typeface="Arial" pitchFamily="34" charset="0"/>
                <a:cs typeface="Arial" pitchFamily="34" charset="0"/>
              </a:rPr>
              <a:t>Open </a:t>
            </a:r>
            <a:r>
              <a:rPr lang="en-GB" sz="3600" dirty="0" err="1">
                <a:latin typeface="Arial" pitchFamily="34" charset="0"/>
                <a:cs typeface="Arial" pitchFamily="34" charset="0"/>
              </a:rPr>
              <a:t>Labware</a:t>
            </a:r>
            <a:r>
              <a:rPr lang="en-GB" sz="3600" dirty="0">
                <a:latin typeface="Arial" pitchFamily="34" charset="0"/>
                <a:cs typeface="Arial" pitchFamily="34" charset="0"/>
              </a:rPr>
              <a:t> for Biohacking</a:t>
            </a:r>
          </a:p>
        </p:txBody>
      </p:sp>
      <p:sp>
        <p:nvSpPr>
          <p:cNvPr id="64" name="Rectangle 63"/>
          <p:cNvSpPr/>
          <p:nvPr/>
        </p:nvSpPr>
        <p:spPr>
          <a:xfrm>
            <a:off x="7814461" y="25052326"/>
            <a:ext cx="7133522" cy="1754326"/>
          </a:xfrm>
          <a:prstGeom prst="rect">
            <a:avLst/>
          </a:prstGeom>
        </p:spPr>
        <p:txBody>
          <a:bodyPr wrap="square">
            <a:spAutoFit/>
          </a:bodyPr>
          <a:lstStyle/>
          <a:p>
            <a:pPr algn="ctr"/>
            <a:r>
              <a:rPr lang="en-GB" sz="3600" dirty="0">
                <a:latin typeface="Arial" pitchFamily="34" charset="0"/>
                <a:cs typeface="Arial" pitchFamily="34" charset="0"/>
              </a:rPr>
              <a:t>Open Science Hardware for lab customisation / … f</a:t>
            </a:r>
            <a:r>
              <a:rPr lang="de-DE" sz="3600" dirty="0">
                <a:latin typeface="Arial" pitchFamily="34" charset="0"/>
                <a:cs typeface="Arial" pitchFamily="34" charset="0"/>
              </a:rPr>
              <a:t>ür anpassbare experimente</a:t>
            </a:r>
            <a:endParaRPr lang="en-GB" sz="3600" dirty="0">
              <a:latin typeface="Arial" pitchFamily="34" charset="0"/>
              <a:cs typeface="Arial" pitchFamily="34" charset="0"/>
            </a:endParaRPr>
          </a:p>
        </p:txBody>
      </p:sp>
      <p:sp>
        <p:nvSpPr>
          <p:cNvPr id="65" name="Rectangle 64"/>
          <p:cNvSpPr/>
          <p:nvPr/>
        </p:nvSpPr>
        <p:spPr>
          <a:xfrm>
            <a:off x="7033665" y="27607064"/>
            <a:ext cx="5519427" cy="1200329"/>
          </a:xfrm>
          <a:prstGeom prst="rect">
            <a:avLst/>
          </a:prstGeom>
        </p:spPr>
        <p:txBody>
          <a:bodyPr wrap="square">
            <a:spAutoFit/>
          </a:bodyPr>
          <a:lstStyle/>
          <a:p>
            <a:pPr algn="ctr"/>
            <a:r>
              <a:rPr lang="en-GB" sz="3600" dirty="0">
                <a:latin typeface="Arial" pitchFamily="34" charset="0"/>
                <a:cs typeface="Arial" pitchFamily="34" charset="0"/>
              </a:rPr>
              <a:t>…for citizen science / </a:t>
            </a:r>
            <a:r>
              <a:rPr lang="de-DE" sz="3600" dirty="0">
                <a:latin typeface="Arial" pitchFamily="34" charset="0"/>
                <a:cs typeface="Arial" pitchFamily="34" charset="0"/>
              </a:rPr>
              <a:t>für</a:t>
            </a:r>
            <a:r>
              <a:rPr lang="en-GB" sz="3600" dirty="0">
                <a:latin typeface="Arial" pitchFamily="34" charset="0"/>
                <a:cs typeface="Arial" pitchFamily="34" charset="0"/>
              </a:rPr>
              <a:t> </a:t>
            </a:r>
            <a:r>
              <a:rPr lang="en-GB" sz="3600" dirty="0" err="1" smtClean="0">
                <a:latin typeface="Arial" pitchFamily="34" charset="0"/>
                <a:cs typeface="Arial" pitchFamily="34" charset="0"/>
              </a:rPr>
              <a:t>Freizeit-Wissenschaftler</a:t>
            </a:r>
            <a:endParaRPr lang="en-GB" sz="3600" dirty="0">
              <a:latin typeface="Arial" pitchFamily="34" charset="0"/>
              <a:cs typeface="Arial" pitchFamily="34" charset="0"/>
            </a:endParaRPr>
          </a:p>
        </p:txBody>
      </p:sp>
      <p:sp>
        <p:nvSpPr>
          <p:cNvPr id="66" name="Rectangle 65"/>
          <p:cNvSpPr/>
          <p:nvPr/>
        </p:nvSpPr>
        <p:spPr>
          <a:xfrm>
            <a:off x="14874513" y="29440710"/>
            <a:ext cx="7840848" cy="1754326"/>
          </a:xfrm>
          <a:prstGeom prst="rect">
            <a:avLst/>
          </a:prstGeom>
        </p:spPr>
        <p:txBody>
          <a:bodyPr wrap="square">
            <a:spAutoFit/>
          </a:bodyPr>
          <a:lstStyle/>
          <a:p>
            <a:pPr algn="ctr"/>
            <a:r>
              <a:rPr lang="en-GB" sz="3600" dirty="0">
                <a:latin typeface="Arial" pitchFamily="34" charset="0"/>
                <a:cs typeface="Arial" pitchFamily="34" charset="0"/>
              </a:rPr>
              <a:t>Open Hardware for making / </a:t>
            </a:r>
            <a:r>
              <a:rPr lang="en-GB" sz="3600" dirty="0" err="1">
                <a:latin typeface="Arial" pitchFamily="34" charset="0"/>
                <a:cs typeface="Arial" pitchFamily="34" charset="0"/>
              </a:rPr>
              <a:t>Automatisierte</a:t>
            </a:r>
            <a:r>
              <a:rPr lang="en-GB" sz="3600" dirty="0">
                <a:latin typeface="Arial" pitchFamily="34" charset="0"/>
                <a:cs typeface="Arial" pitchFamily="34" charset="0"/>
              </a:rPr>
              <a:t> </a:t>
            </a:r>
            <a:r>
              <a:rPr lang="en-GB" sz="3600" dirty="0" err="1">
                <a:latin typeface="Arial" pitchFamily="34" charset="0"/>
                <a:cs typeface="Arial" pitchFamily="34" charset="0"/>
              </a:rPr>
              <a:t>Werkzeuge</a:t>
            </a:r>
            <a:r>
              <a:rPr lang="en-GB" sz="3600" dirty="0">
                <a:latin typeface="Arial" pitchFamily="34" charset="0"/>
                <a:cs typeface="Arial" pitchFamily="34" charset="0"/>
              </a:rPr>
              <a:t> </a:t>
            </a:r>
            <a:r>
              <a:rPr lang="en-GB" sz="3600" dirty="0" err="1">
                <a:latin typeface="Arial" pitchFamily="34" charset="0"/>
                <a:cs typeface="Arial" pitchFamily="34" charset="0"/>
              </a:rPr>
              <a:t>zum</a:t>
            </a:r>
            <a:r>
              <a:rPr lang="en-GB" sz="3600" dirty="0">
                <a:latin typeface="Arial" pitchFamily="34" charset="0"/>
                <a:cs typeface="Arial" pitchFamily="34" charset="0"/>
              </a:rPr>
              <a:t> </a:t>
            </a:r>
            <a:r>
              <a:rPr lang="en-GB" sz="3600" dirty="0" err="1">
                <a:latin typeface="Arial" pitchFamily="34" charset="0"/>
                <a:cs typeface="Arial" pitchFamily="34" charset="0"/>
              </a:rPr>
              <a:t>selber</a:t>
            </a:r>
            <a:r>
              <a:rPr lang="en-GB" sz="3600" dirty="0">
                <a:latin typeface="Arial" pitchFamily="34" charset="0"/>
                <a:cs typeface="Arial" pitchFamily="34" charset="0"/>
              </a:rPr>
              <a:t> </a:t>
            </a:r>
            <a:r>
              <a:rPr lang="en-GB" sz="3600" dirty="0" err="1">
                <a:latin typeface="Arial" pitchFamily="34" charset="0"/>
                <a:cs typeface="Arial" pitchFamily="34" charset="0"/>
              </a:rPr>
              <a:t>bauen</a:t>
            </a:r>
            <a:endParaRPr lang="en-GB" sz="3600" dirty="0">
              <a:latin typeface="Arial" pitchFamily="34" charset="0"/>
              <a:cs typeface="Arial" pitchFamily="34" charset="0"/>
            </a:endParaRPr>
          </a:p>
        </p:txBody>
      </p:sp>
      <p:sp>
        <p:nvSpPr>
          <p:cNvPr id="71" name="Rectangle 70"/>
          <p:cNvSpPr/>
          <p:nvPr/>
        </p:nvSpPr>
        <p:spPr>
          <a:xfrm>
            <a:off x="11352814" y="23103983"/>
            <a:ext cx="6714870" cy="1200329"/>
          </a:xfrm>
          <a:prstGeom prst="rect">
            <a:avLst/>
          </a:prstGeom>
        </p:spPr>
        <p:txBody>
          <a:bodyPr wrap="square">
            <a:spAutoFit/>
          </a:bodyPr>
          <a:lstStyle/>
          <a:p>
            <a:pPr algn="ctr"/>
            <a:r>
              <a:rPr lang="en-GB" sz="3600" dirty="0">
                <a:latin typeface="Arial" pitchFamily="34" charset="0"/>
                <a:cs typeface="Arial" pitchFamily="34" charset="0"/>
              </a:rPr>
              <a:t>Unique Open Science Hardware / </a:t>
            </a:r>
            <a:r>
              <a:rPr lang="en-GB" sz="3600" dirty="0" err="1">
                <a:latin typeface="Arial" pitchFamily="34" charset="0"/>
                <a:cs typeface="Arial" pitchFamily="34" charset="0"/>
              </a:rPr>
              <a:t>Einzigartig</a:t>
            </a:r>
            <a:r>
              <a:rPr lang="en-GB" sz="3600" dirty="0">
                <a:latin typeface="Arial" pitchFamily="34" charset="0"/>
                <a:cs typeface="Arial" pitchFamily="34" charset="0"/>
              </a:rPr>
              <a:t>!</a:t>
            </a:r>
          </a:p>
        </p:txBody>
      </p:sp>
      <p:sp>
        <p:nvSpPr>
          <p:cNvPr id="72" name="Rectangle 71"/>
          <p:cNvSpPr/>
          <p:nvPr/>
        </p:nvSpPr>
        <p:spPr>
          <a:xfrm>
            <a:off x="14898948" y="24960489"/>
            <a:ext cx="7840848" cy="1754326"/>
          </a:xfrm>
          <a:prstGeom prst="rect">
            <a:avLst/>
          </a:prstGeom>
        </p:spPr>
        <p:txBody>
          <a:bodyPr wrap="square">
            <a:spAutoFit/>
          </a:bodyPr>
          <a:lstStyle/>
          <a:p>
            <a:pPr algn="ctr"/>
            <a:r>
              <a:rPr lang="en-GB" sz="3600" dirty="0">
                <a:latin typeface="Arial" pitchFamily="34" charset="0"/>
                <a:cs typeface="Arial" pitchFamily="34" charset="0"/>
              </a:rPr>
              <a:t>Science community platforms / </a:t>
            </a:r>
            <a:r>
              <a:rPr lang="en-GB" sz="3600" dirty="0" err="1">
                <a:latin typeface="Arial" pitchFamily="34" charset="0"/>
                <a:cs typeface="Arial" pitchFamily="34" charset="0"/>
              </a:rPr>
              <a:t>Kollaborative</a:t>
            </a:r>
            <a:r>
              <a:rPr lang="en-GB" sz="3600" dirty="0">
                <a:latin typeface="Arial" pitchFamily="34" charset="0"/>
                <a:cs typeface="Arial" pitchFamily="34" charset="0"/>
              </a:rPr>
              <a:t> </a:t>
            </a:r>
            <a:r>
              <a:rPr lang="en-GB" sz="3600" dirty="0" err="1">
                <a:latin typeface="Arial" pitchFamily="34" charset="0"/>
                <a:cs typeface="Arial" pitchFamily="34" charset="0"/>
              </a:rPr>
              <a:t>Platformen</a:t>
            </a:r>
            <a:r>
              <a:rPr lang="en-GB" sz="3600" dirty="0">
                <a:latin typeface="Arial" pitchFamily="34" charset="0"/>
                <a:cs typeface="Arial" pitchFamily="34" charset="0"/>
              </a:rPr>
              <a:t> </a:t>
            </a:r>
            <a:r>
              <a:rPr lang="en-GB" sz="3600" dirty="0" err="1">
                <a:latin typeface="Arial" pitchFamily="34" charset="0"/>
                <a:cs typeface="Arial" pitchFamily="34" charset="0"/>
              </a:rPr>
              <a:t>fuer</a:t>
            </a:r>
            <a:r>
              <a:rPr lang="en-GB" sz="3600" dirty="0">
                <a:latin typeface="Arial" pitchFamily="34" charset="0"/>
                <a:cs typeface="Arial" pitchFamily="34" charset="0"/>
              </a:rPr>
              <a:t> </a:t>
            </a:r>
            <a:r>
              <a:rPr lang="en-GB" sz="3600" dirty="0" err="1">
                <a:latin typeface="Arial" pitchFamily="34" charset="0"/>
                <a:cs typeface="Arial" pitchFamily="34" charset="0"/>
              </a:rPr>
              <a:t>Wissenschaftsfelder</a:t>
            </a:r>
            <a:endParaRPr lang="en-GB" sz="3600" dirty="0">
              <a:latin typeface="Arial" pitchFamily="34" charset="0"/>
              <a:cs typeface="Arial" pitchFamily="34" charset="0"/>
            </a:endParaRPr>
          </a:p>
        </p:txBody>
      </p:sp>
      <p:sp>
        <p:nvSpPr>
          <p:cNvPr id="74" name="Rectangle 73"/>
          <p:cNvSpPr/>
          <p:nvPr/>
        </p:nvSpPr>
        <p:spPr>
          <a:xfrm>
            <a:off x="10954089" y="31903140"/>
            <a:ext cx="7840848" cy="1200329"/>
          </a:xfrm>
          <a:prstGeom prst="rect">
            <a:avLst/>
          </a:prstGeom>
        </p:spPr>
        <p:txBody>
          <a:bodyPr wrap="square">
            <a:spAutoFit/>
          </a:bodyPr>
          <a:lstStyle/>
          <a:p>
            <a:pPr algn="ctr"/>
            <a:r>
              <a:rPr lang="en-GB" sz="3600" dirty="0">
                <a:latin typeface="Arial" pitchFamily="34" charset="0"/>
                <a:cs typeface="Arial" pitchFamily="34" charset="0"/>
              </a:rPr>
              <a:t>Low cost Open Science Hardware / </a:t>
            </a:r>
            <a:r>
              <a:rPr lang="en-GB" sz="3600" dirty="0" err="1">
                <a:latin typeface="Arial" pitchFamily="34" charset="0"/>
                <a:cs typeface="Arial" pitchFamily="34" charset="0"/>
              </a:rPr>
              <a:t>Billige</a:t>
            </a:r>
            <a:r>
              <a:rPr lang="en-GB" sz="3600" dirty="0">
                <a:latin typeface="Arial" pitchFamily="34" charset="0"/>
                <a:cs typeface="Arial" pitchFamily="34" charset="0"/>
              </a:rPr>
              <a:t> </a:t>
            </a:r>
            <a:r>
              <a:rPr lang="en-GB" sz="3600" dirty="0" err="1">
                <a:latin typeface="Arial" pitchFamily="34" charset="0"/>
                <a:cs typeface="Arial" pitchFamily="34" charset="0"/>
              </a:rPr>
              <a:t>Instrumente</a:t>
            </a:r>
            <a:endParaRPr lang="en-GB" sz="3600" dirty="0">
              <a:latin typeface="Arial" pitchFamily="34" charset="0"/>
              <a:cs typeface="Arial" pitchFamily="34" charset="0"/>
            </a:endParaRPr>
          </a:p>
        </p:txBody>
      </p:sp>
      <p:sp>
        <p:nvSpPr>
          <p:cNvPr id="79" name="Rectangle 78"/>
          <p:cNvSpPr/>
          <p:nvPr/>
        </p:nvSpPr>
        <p:spPr>
          <a:xfrm>
            <a:off x="2550728" y="11603231"/>
            <a:ext cx="17023462" cy="4524315"/>
          </a:xfrm>
          <a:prstGeom prst="rect">
            <a:avLst/>
          </a:prstGeom>
        </p:spPr>
        <p:txBody>
          <a:bodyPr wrap="square">
            <a:spAutoFit/>
          </a:bodyPr>
          <a:lstStyle/>
          <a:p>
            <a:pPr algn="just"/>
            <a:r>
              <a:rPr lang="de-DE" sz="3600" dirty="0">
                <a:latin typeface="Arial" pitchFamily="34" charset="0"/>
                <a:cs typeface="Arial" pitchFamily="34" charset="0"/>
              </a:rPr>
              <a:t>Open Innovation findet nicht nur im Internet statt, sondern auch mit realen Werkzeugen und Instrumenten. Webseiten und Software helfen uns jedoch Hardware zu designen und miteinander auszutauschen. Open Hardware bedeutet eine riesige Verbesserung für Experimentalwissenschaftler und Hobbyisten. Mache mit um zum Beispiel von besserem Wissenserhalt im Labor zu profitieren, von besserer Wiederholbarkeit von Experimenten, geringeren Kosten, besserer Daten Kontrolle, Verständnis … und lasse andere dir dabei helfen deine Werkzeuge weiter zu verbessern!</a:t>
            </a:r>
            <a:endParaRPr lang="en-GB" sz="3600" dirty="0">
              <a:latin typeface="Arial" pitchFamily="34" charset="0"/>
              <a:cs typeface="Arial" pitchFamily="34" charset="0"/>
            </a:endParaRPr>
          </a:p>
        </p:txBody>
      </p:sp>
      <p:pic>
        <p:nvPicPr>
          <p:cNvPr id="1036" name="Picture 12" descr="C:\Users\tw347\ownCloud\docs\Science\#Steiener Group\Presentations\2017-10-28 MozFest posters\DEfla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979" y="11801817"/>
            <a:ext cx="1260138" cy="756083"/>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tw347\ownCloud\docs\Science\#Steiener Group\Presentations\2017-10-28 MozFest posters\UKfla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1979" y="7527846"/>
            <a:ext cx="1237924" cy="743011"/>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a:xfrm>
            <a:off x="21183599" y="7413367"/>
            <a:ext cx="5486401" cy="2862322"/>
          </a:xfrm>
          <a:prstGeom prst="rect">
            <a:avLst/>
          </a:prstGeom>
        </p:spPr>
        <p:txBody>
          <a:bodyPr wrap="square">
            <a:spAutoFit/>
          </a:bodyPr>
          <a:lstStyle/>
          <a:p>
            <a:r>
              <a:rPr lang="en-GB" sz="3600" dirty="0" smtClean="0">
                <a:latin typeface="Arial" pitchFamily="34" charset="0"/>
                <a:cs typeface="Arial" pitchFamily="34" charset="0"/>
              </a:rPr>
              <a:t>This poster becomes interactive by using “QR  codes” such as this. Just scan it with your phone to go to the website. </a:t>
            </a:r>
          </a:p>
        </p:txBody>
      </p:sp>
      <p:sp>
        <p:nvSpPr>
          <p:cNvPr id="81" name="Rectangle 80"/>
          <p:cNvSpPr/>
          <p:nvPr/>
        </p:nvSpPr>
        <p:spPr>
          <a:xfrm>
            <a:off x="21183600" y="12247962"/>
            <a:ext cx="8181386" cy="3416320"/>
          </a:xfrm>
          <a:prstGeom prst="rect">
            <a:avLst/>
          </a:prstGeom>
        </p:spPr>
        <p:txBody>
          <a:bodyPr wrap="square">
            <a:spAutoFit/>
          </a:bodyPr>
          <a:lstStyle/>
          <a:p>
            <a:r>
              <a:rPr lang="de-DE" sz="3600" dirty="0" smtClean="0">
                <a:latin typeface="Arial" pitchFamily="34" charset="0"/>
                <a:cs typeface="Arial" pitchFamily="34" charset="0"/>
              </a:rPr>
              <a:t>Dieses Poster wird interaktiv durch „QR codes“ wie diesen. Scanne ihn einfach mit deinem Handy um zur Website zu gelangen. Wenn noetig, installiere dazu eine der vielen QR </a:t>
            </a:r>
            <a:r>
              <a:rPr lang="de-DE" sz="3600" dirty="0">
                <a:latin typeface="Arial" pitchFamily="34" charset="0"/>
                <a:cs typeface="Arial" pitchFamily="34" charset="0"/>
              </a:rPr>
              <a:t>S</a:t>
            </a:r>
            <a:r>
              <a:rPr lang="de-DE" sz="3600" dirty="0" smtClean="0">
                <a:latin typeface="Arial" pitchFamily="34" charset="0"/>
                <a:cs typeface="Arial" pitchFamily="34" charset="0"/>
              </a:rPr>
              <a:t>canner Apps, z.B. „Barcode Scanner“.</a:t>
            </a:r>
            <a:endParaRPr lang="en-GB" sz="3600" dirty="0">
              <a:latin typeface="Arial" pitchFamily="34" charset="0"/>
              <a:cs typeface="Arial" pitchFamily="34" charset="0"/>
            </a:endParaRPr>
          </a:p>
        </p:txBody>
      </p:sp>
      <p:pic>
        <p:nvPicPr>
          <p:cNvPr id="1038" name="Picture 14" descr="C:\Users\tw347\ownCloud\docs\Science\#Steiener Group\Presentations\2017-10-28 MozFest posters\unitag qr code twitter\Unitag_QRCode_150901521108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09917" y="7348746"/>
            <a:ext cx="2360384" cy="23603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1172028" y="10181739"/>
            <a:ext cx="7783973" cy="1754326"/>
          </a:xfrm>
          <a:prstGeom prst="rect">
            <a:avLst/>
          </a:prstGeom>
        </p:spPr>
        <p:txBody>
          <a:bodyPr wrap="square">
            <a:spAutoFit/>
          </a:bodyPr>
          <a:lstStyle/>
          <a:p>
            <a:r>
              <a:rPr lang="en-GB" sz="3600" dirty="0">
                <a:latin typeface="Arial" pitchFamily="34" charset="0"/>
                <a:cs typeface="Arial" pitchFamily="34" charset="0"/>
              </a:rPr>
              <a:t>You may have to install a QR scanner app. There are </a:t>
            </a:r>
            <a:r>
              <a:rPr lang="en-GB" sz="3600" dirty="0" smtClean="0">
                <a:latin typeface="Arial" pitchFamily="34" charset="0"/>
                <a:cs typeface="Arial" pitchFamily="34" charset="0"/>
              </a:rPr>
              <a:t>many. </a:t>
            </a:r>
            <a:r>
              <a:rPr lang="en-GB" sz="3600" dirty="0">
                <a:latin typeface="Arial" pitchFamily="34" charset="0"/>
                <a:cs typeface="Arial" pitchFamily="34" charset="0"/>
              </a:rPr>
              <a:t>I use “Barcode Scanner”</a:t>
            </a:r>
          </a:p>
        </p:txBody>
      </p:sp>
      <p:pic>
        <p:nvPicPr>
          <p:cNvPr id="1039" name="Picture 15" descr="C:\Users\tw347\ownCloud\docs\Science\#Steiener Group\Presentations\2017-10-21 OpenTechWeek JOH talk\file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18029" y="18013652"/>
            <a:ext cx="4653738" cy="44831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tw347\ownCloud\docs\Science\#Steiener Group\Presentations\2017-10-21 OpenTechWeek JOH talk\fil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3255" y="19309445"/>
            <a:ext cx="3617963" cy="4394702"/>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tw347\ownCloud\docs\Science\#Steiener Group\Presentations\2017-10-21 OpenTechWeek JOH talk\gelbox_with_psu.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7957" y="27344565"/>
            <a:ext cx="4222843" cy="29888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Users\tw347\ownCloud\docs\Science\#Steiener Group\Presentations\2017-10-21 OpenTechWeek JOH talk\file3.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38244" y="22404508"/>
            <a:ext cx="2721625" cy="4483101"/>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C:\Users\tw347\ownCloud\docs\Science\#Steiener Group\Presentations\2017-10-21 OpenTechWeek JOH talk\Double-pump.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657188" y="33185542"/>
            <a:ext cx="47625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85" name="Content Placeholder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0223" y="30986147"/>
            <a:ext cx="5126853" cy="2458368"/>
          </a:xfrm>
          <a:prstGeom prst="rect">
            <a:avLst/>
          </a:prstGeom>
        </p:spPr>
      </p:pic>
      <p:pic>
        <p:nvPicPr>
          <p:cNvPr id="86" name="Content Placeholder 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25554" y="30241672"/>
            <a:ext cx="4803748" cy="2296874"/>
          </a:xfrm>
          <a:prstGeom prst="rect">
            <a:avLst/>
          </a:prstGeom>
        </p:spPr>
      </p:pic>
      <p:pic>
        <p:nvPicPr>
          <p:cNvPr id="88" name="Picture 8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88828" y="18321290"/>
            <a:ext cx="4653738" cy="3379768"/>
          </a:xfrm>
          <a:prstGeom prst="rect">
            <a:avLst/>
          </a:prstGeom>
        </p:spPr>
      </p:pic>
      <p:pic>
        <p:nvPicPr>
          <p:cNvPr id="89" name="Content Placeholder 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838038" y="19309445"/>
            <a:ext cx="4448430" cy="2502242"/>
          </a:xfrm>
          <a:prstGeom prst="rect">
            <a:avLst/>
          </a:prstGeom>
        </p:spPr>
      </p:pic>
      <p:pic>
        <p:nvPicPr>
          <p:cNvPr id="90" name="Picture 8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338059" y="23020932"/>
            <a:ext cx="4653738" cy="4062788"/>
          </a:xfrm>
          <a:prstGeom prst="rect">
            <a:avLst/>
          </a:prstGeom>
        </p:spPr>
      </p:pic>
      <p:pic>
        <p:nvPicPr>
          <p:cNvPr id="91" name="Picture 9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7323252" y="33721687"/>
            <a:ext cx="4432866" cy="2967830"/>
          </a:xfrm>
          <a:prstGeom prst="rect">
            <a:avLst/>
          </a:prstGeom>
        </p:spPr>
      </p:pic>
      <p:pic>
        <p:nvPicPr>
          <p:cNvPr id="92" name="Picture 9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716344" y="34274267"/>
            <a:ext cx="4903088" cy="3011000"/>
          </a:xfrm>
          <a:prstGeom prst="rect">
            <a:avLst/>
          </a:prstGeom>
        </p:spPr>
      </p:pic>
      <p:pic>
        <p:nvPicPr>
          <p:cNvPr id="1045" name="Picture 21" descr="C:\Users\tw347\ownCloud\docs\Science\#Steiener Group\Presentations\2016-03-14 Open Plant Fund Pitch Colony Scanning\2016-03-14_011149.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284772" y="27429105"/>
            <a:ext cx="3207397" cy="241990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Users\tw347\SORT\archive\OSH projects archive\nitride sensor documentation\Figures from paper\journal.pone.0134989.g006.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92117" y="34428555"/>
            <a:ext cx="3362326" cy="299348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C:\Users\tw347\SORT\archive\DocuBricks backup\dispenser\IMG_0355.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rot="5400000">
            <a:off x="17135015" y="19869833"/>
            <a:ext cx="4483100" cy="3362325"/>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p:cNvSpPr/>
          <p:nvPr/>
        </p:nvSpPr>
        <p:spPr>
          <a:xfrm>
            <a:off x="17029643" y="27382545"/>
            <a:ext cx="5472112" cy="1200329"/>
          </a:xfrm>
          <a:prstGeom prst="rect">
            <a:avLst/>
          </a:prstGeom>
        </p:spPr>
        <p:txBody>
          <a:bodyPr wrap="square">
            <a:spAutoFit/>
          </a:bodyPr>
          <a:lstStyle/>
          <a:p>
            <a:pPr algn="ctr"/>
            <a:r>
              <a:rPr lang="en-GB" sz="3600" dirty="0" smtClean="0">
                <a:latin typeface="Arial" pitchFamily="34" charset="0"/>
                <a:cs typeface="Arial" pitchFamily="34" charset="0"/>
              </a:rPr>
              <a:t>Education and modelling / </a:t>
            </a:r>
            <a:r>
              <a:rPr lang="en-GB" sz="3600" dirty="0" err="1" smtClean="0">
                <a:latin typeface="Arial" pitchFamily="34" charset="0"/>
                <a:cs typeface="Arial" pitchFamily="34" charset="0"/>
              </a:rPr>
              <a:t>Bildung</a:t>
            </a:r>
            <a:r>
              <a:rPr lang="en-GB" sz="3600" dirty="0" smtClean="0">
                <a:latin typeface="Arial" pitchFamily="34" charset="0"/>
                <a:cs typeface="Arial" pitchFamily="34" charset="0"/>
              </a:rPr>
              <a:t> und </a:t>
            </a:r>
            <a:r>
              <a:rPr lang="en-GB" sz="3600" dirty="0" err="1" smtClean="0">
                <a:latin typeface="Arial" pitchFamily="34" charset="0"/>
                <a:cs typeface="Arial" pitchFamily="34" charset="0"/>
              </a:rPr>
              <a:t>Modelle</a:t>
            </a:r>
            <a:endParaRPr lang="en-GB" sz="3600" dirty="0">
              <a:latin typeface="Arial" pitchFamily="34" charset="0"/>
              <a:cs typeface="Arial" pitchFamily="34" charset="0"/>
            </a:endParaRPr>
          </a:p>
        </p:txBody>
      </p:sp>
      <p:pic>
        <p:nvPicPr>
          <p:cNvPr id="1049" name="Picture 25" descr="C:\Users\tw347\ownCloud\docs\Science\#Steiener Group\Presentations\2017-10-28 MozFest posters\image QR codes\Unitag_QRCode_OpenTron\Unitag_QRCode_OpenTron inverted.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44615" y="18426305"/>
            <a:ext cx="1189050" cy="11890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Users\tw347\ownCloud\docs\Science\#Steiener Group\Presentations\2017-10-28 MozFest posters\image QR codes\Unitag_QRCode_waterscope\Unitag_QRCode_waterscope.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617286" y="21531945"/>
            <a:ext cx="1189050" cy="118905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C:\Users\tw347\ownCloud\docs\Science\#Steiener Group\Presentations\2017-10-28 MozFest posters\image QR codes\Unitag_QRCode_OpenFlexureMicrDocuBricks\Unitag_QRCode_OpenFlexureMicrDocuBricks.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517600" y="20429410"/>
            <a:ext cx="1189050" cy="118905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Users\tw347\ownCloud\docs\Science\#Steiener Group\Presentations\2017-10-28 MozFest posters\image QR codes\Unitag_QRCode_Nitrogen_sensor\Unitag_QRCode_Nitrogen_sensor.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38243" y="35310329"/>
            <a:ext cx="1229931" cy="122993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C:\Users\tw347\ownCloud\docs\Science\#Steiener Group\Presentations\2017-10-28 MozFest posters\image QR codes\Unitag_QRCode_DocuBricks_search\Unitag_QRCode_DocuBricks_search.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507711" y="17967845"/>
            <a:ext cx="1189050" cy="118905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30" descr="C:\Users\tw347\ownCloud\docs\Science\#Steiener Group\Presentations\2017-10-28 MozFest posters\image QR codes\Unitag_QRCode_DocuBricks_search\Unitag_QRCode_DocuBricks_search.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78730" y="24051533"/>
            <a:ext cx="1189050" cy="118905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30" descr="C:\Users\tw347\ownCloud\docs\Science\#Steiener Group\Presentations\2017-10-28 MozFest posters\image QR codes\Unitag_QRCode_DocuBricks_search\Unitag_QRCode_DocuBricks_search.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92373" y="28089964"/>
            <a:ext cx="1189050" cy="118905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30" descr="C:\Users\tw347\ownCloud\docs\Science\#Steiener Group\Presentations\2017-10-28 MozFest posters\image QR codes\Unitag_QRCode_DocuBricks_search\Unitag_QRCode_DocuBricks_search.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979665" y="17967845"/>
            <a:ext cx="1189050" cy="118905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C:\Users\tw347\ownCloud\docs\Science\#Steiener Group\Presentations\2017-10-28 MozFest posters\image QR codes\Unitag_QRCode_Syringepumps_paper\Unitag_QRCode_Syringepumps_paper.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460129" y="35779767"/>
            <a:ext cx="1156618" cy="1156618"/>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C:\Users\tw347\ownCloud\docs\Science\#Steiener Group\Presentations\2017-10-28 MozFest posters\image QR codes\Unitag_QRCode_GaudiLab\Unitag_QRCode_GaudiLab.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92373" y="31619401"/>
            <a:ext cx="1191860" cy="119186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C:\Users\tw347\ownCloud\docs\Science\#Steiener Group\Presentations\2017-10-28 MozFest posters\image QR codes\Unitag_QRCode_DropBotPaper\Unitag_QRCode_DropBotPaper.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296495" y="17984353"/>
            <a:ext cx="1156035" cy="115603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Users\tw347\ownCloud\docs\Science\#Steiener Group\Presentations\2017-10-28 MozFest posters\image QR codes\Unitag_QRCode_CheapStat\Unitag_QRCode_CheapStat.pn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790800" y="35348240"/>
            <a:ext cx="1192020" cy="119202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C:\Users\tw347\ownCloud\docs\Science\#Steiener Group\Presentations\2017-10-28 MozFest posters\image QR codes\Unitag_QRCode_BadenMicroscope\Unitag_QRCode_BadenMicroscope.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4541676" y="37280057"/>
            <a:ext cx="1191860" cy="119186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0" descr="C:\Users\tw347\ownCloud\docs\Science\Open Labware\# Corporate and Finance\# Logos\final DocuBricks\db-logo-hig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11598" y="33501665"/>
            <a:ext cx="4209550" cy="2622668"/>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117" name="Picture 30" descr="C:\Users\tw347\ownCloud\docs\Science\#Steiener Group\Presentations\2017-10-28 MozFest posters\image QR codes\Unitag_QRCode_DocuBricks_search\Unitag_QRCode_DocuBricks_search.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979023" y="35409975"/>
            <a:ext cx="1189050" cy="118905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Users\tw347\ownCloud\docs\Science\#Steiener Group\Presentations\2017-10-28 MozFest posters\image QR codes\Unitag_QRCode_ThingiverseMakerTobey\Unitag_QRCode_ThingiverseMakerTobey.pn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6709917" y="28041376"/>
            <a:ext cx="1195362" cy="1195362"/>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C:\Users\tw347\ownCloud\docs\Science\#Steiener Group\Presentations\2017-10-28 MozFest posters\image QR codes\Unitag_QRCode_OpenNeuroBoard\Unitag_QRCode_OpenNeuroBoard.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7229302" y="24457801"/>
            <a:ext cx="1189050" cy="118905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C:\Users\tw347\ownCloud\docs\Science\#Steiener Group\Presentations\2017-10-28 MozFest posters\image QR codes\Unitag_QRCode_MakerPhotoFabLab\Unitag_QRCode_MakerPhotoFabLab.png"/>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7441528" y="30814574"/>
            <a:ext cx="1151070" cy="1151070"/>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p:cNvSpPr/>
          <p:nvPr/>
        </p:nvSpPr>
        <p:spPr>
          <a:xfrm>
            <a:off x="26264735" y="18013652"/>
            <a:ext cx="2805566" cy="2308324"/>
          </a:xfrm>
          <a:prstGeom prst="rect">
            <a:avLst/>
          </a:prstGeom>
        </p:spPr>
        <p:txBody>
          <a:bodyPr wrap="square">
            <a:spAutoFit/>
          </a:bodyPr>
          <a:lstStyle/>
          <a:p>
            <a:pPr algn="ctr"/>
            <a:r>
              <a:rPr lang="en-GB" sz="3600" dirty="0" smtClean="0">
                <a:latin typeface="Arial" pitchFamily="34" charset="0"/>
                <a:cs typeface="Arial" pitchFamily="34" charset="0"/>
              </a:rPr>
              <a:t>3d-printed microscope at </a:t>
            </a:r>
            <a:r>
              <a:rPr lang="en-GB" sz="3600" dirty="0" err="1" smtClean="0">
                <a:latin typeface="Arial" pitchFamily="34" charset="0"/>
                <a:cs typeface="Arial" pitchFamily="34" charset="0"/>
              </a:rPr>
              <a:t>MozFest</a:t>
            </a:r>
            <a:r>
              <a:rPr lang="en-GB" sz="3600" dirty="0" smtClean="0">
                <a:latin typeface="Arial" pitchFamily="34" charset="0"/>
                <a:cs typeface="Arial" pitchFamily="34" charset="0"/>
              </a:rPr>
              <a:t> Youth Zone </a:t>
            </a:r>
            <a:endParaRPr lang="en-GB" sz="3600" dirty="0">
              <a:latin typeface="Arial" pitchFamily="34" charset="0"/>
              <a:cs typeface="Arial" pitchFamily="34" charset="0"/>
            </a:endParaRPr>
          </a:p>
        </p:txBody>
      </p:sp>
      <p:pic>
        <p:nvPicPr>
          <p:cNvPr id="122" name="Picture 12" descr="C:\Users\tw347\ownCloud\docs\Science\#Steiener Group\Presentations\2017-10-28 MozFest posters\DEfla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13737" y="1003503"/>
            <a:ext cx="1260138" cy="756083"/>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3" descr="C:\Users\tw347\ownCloud\docs\Science\#Steiener Group\Presentations\2017-10-28 MozFest posters\UKfla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41322" y="1016575"/>
            <a:ext cx="1237924" cy="74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2896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Users\tw347\ownCloud\docs\Science\#Steiener Group\Presentations\2017-10-28 MozFest posters\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296041"/>
            <a:ext cx="30275212" cy="3515658"/>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18230851" y="8748502"/>
            <a:ext cx="11294490" cy="13020046"/>
          </a:xfrm>
          <a:prstGeom prst="roundRect">
            <a:avLst>
              <a:gd name="adj" fmla="val 4593"/>
            </a:avLst>
          </a:prstGeom>
          <a:noFill/>
          <a:ln w="1524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8" name="Rectangle 7"/>
          <p:cNvSpPr/>
          <p:nvPr/>
        </p:nvSpPr>
        <p:spPr>
          <a:xfrm>
            <a:off x="3514557" y="39568478"/>
            <a:ext cx="10829480" cy="3046988"/>
          </a:xfrm>
          <a:prstGeom prst="rect">
            <a:avLst/>
          </a:prstGeom>
        </p:spPr>
        <p:txBody>
          <a:bodyPr wrap="square">
            <a:spAutoFit/>
          </a:bodyPr>
          <a:lstStyle/>
          <a:p>
            <a:r>
              <a:rPr lang="en-GB" sz="3200" dirty="0" smtClean="0">
                <a:solidFill>
                  <a:schemeClr val="bg1"/>
                </a:solidFill>
                <a:latin typeface="Arial" pitchFamily="34" charset="0"/>
                <a:cs typeface="Arial" pitchFamily="34" charset="0"/>
              </a:rPr>
              <a:t>Tobey </a:t>
            </a:r>
            <a:r>
              <a:rPr lang="en-GB" sz="3200" dirty="0" smtClean="0">
                <a:solidFill>
                  <a:schemeClr val="bg1"/>
                </a:solidFill>
                <a:latin typeface="Arial" pitchFamily="34" charset="0"/>
                <a:cs typeface="Arial" pitchFamily="34" charset="0"/>
              </a:rPr>
              <a:t>Wenzel</a:t>
            </a:r>
            <a:endParaRPr lang="sr-Latn-BA" sz="3200" dirty="0" smtClean="0">
              <a:solidFill>
                <a:schemeClr val="bg1"/>
              </a:solidFill>
              <a:latin typeface="Arial" pitchFamily="34" charset="0"/>
              <a:cs typeface="Arial" pitchFamily="34" charset="0"/>
            </a:endParaRPr>
          </a:p>
          <a:p>
            <a:r>
              <a:rPr lang="en-GB" sz="3200" dirty="0">
                <a:solidFill>
                  <a:schemeClr val="bg1"/>
                </a:solidFill>
                <a:latin typeface="Arial" pitchFamily="34" charset="0"/>
                <a:cs typeface="Arial" pitchFamily="34" charset="0"/>
              </a:rPr>
              <a:t>Mozilla Open </a:t>
            </a:r>
            <a:r>
              <a:rPr lang="en-GB" sz="3200" dirty="0" smtClean="0">
                <a:solidFill>
                  <a:schemeClr val="bg1"/>
                </a:solidFill>
                <a:latin typeface="Arial" pitchFamily="34" charset="0"/>
                <a:cs typeface="Arial" pitchFamily="34" charset="0"/>
              </a:rPr>
              <a:t>Lead</a:t>
            </a:r>
          </a:p>
          <a:p>
            <a:endParaRPr lang="en-GB" sz="3200" dirty="0">
              <a:solidFill>
                <a:schemeClr val="bg1"/>
              </a:solidFill>
              <a:latin typeface="Arial" pitchFamily="34" charset="0"/>
              <a:cs typeface="Arial" pitchFamily="34" charset="0"/>
            </a:endParaRPr>
          </a:p>
          <a:p>
            <a:r>
              <a:rPr lang="en-GB" sz="3200" dirty="0" smtClean="0">
                <a:solidFill>
                  <a:schemeClr val="bg1"/>
                </a:solidFill>
                <a:latin typeface="Arial" pitchFamily="34" charset="0"/>
                <a:cs typeface="Arial" pitchFamily="34" charset="0"/>
              </a:rPr>
              <a:t>Biophysicist at University of Cambridge</a:t>
            </a:r>
          </a:p>
          <a:p>
            <a:r>
              <a:rPr lang="en-GB" sz="3200" dirty="0" smtClean="0">
                <a:solidFill>
                  <a:schemeClr val="bg1"/>
                </a:solidFill>
                <a:latin typeface="Arial" pitchFamily="34" charset="0"/>
                <a:cs typeface="Arial" pitchFamily="34" charset="0"/>
              </a:rPr>
              <a:t>docubricks@gmail.com</a:t>
            </a:r>
            <a:endParaRPr lang="sr-Latn-BA" sz="3200" dirty="0" smtClean="0">
              <a:solidFill>
                <a:schemeClr val="bg1"/>
              </a:solidFill>
              <a:latin typeface="Arial" pitchFamily="34" charset="0"/>
              <a:cs typeface="Arial" pitchFamily="34" charset="0"/>
            </a:endParaRPr>
          </a:p>
          <a:p>
            <a:r>
              <a:rPr lang="en-GB" sz="3200" dirty="0" err="1" smtClean="0">
                <a:solidFill>
                  <a:schemeClr val="bg1"/>
                </a:solidFill>
                <a:latin typeface="Arial" pitchFamily="34" charset="0"/>
                <a:cs typeface="Arial" pitchFamily="34" charset="0"/>
              </a:rPr>
              <a:t>MakerTobey</a:t>
            </a:r>
            <a:r>
              <a:rPr lang="en-GB" sz="3200" dirty="0" smtClean="0">
                <a:solidFill>
                  <a:schemeClr val="bg1"/>
                </a:solidFill>
                <a:latin typeface="Arial" pitchFamily="34" charset="0"/>
                <a:cs typeface="Arial" pitchFamily="34" charset="0"/>
              </a:rPr>
              <a:t> (Twitter, GitHub, </a:t>
            </a:r>
            <a:r>
              <a:rPr lang="en-GB" sz="3200" dirty="0" err="1" smtClean="0">
                <a:solidFill>
                  <a:schemeClr val="bg1"/>
                </a:solidFill>
                <a:latin typeface="Arial" pitchFamily="34" charset="0"/>
                <a:cs typeface="Arial" pitchFamily="34" charset="0"/>
              </a:rPr>
              <a:t>Thingiverse</a:t>
            </a:r>
            <a:r>
              <a:rPr lang="en-GB" sz="3200" dirty="0" smtClean="0">
                <a:solidFill>
                  <a:schemeClr val="bg1"/>
                </a:solidFill>
                <a:latin typeface="Arial" pitchFamily="34" charset="0"/>
                <a:cs typeface="Arial" pitchFamily="34" charset="0"/>
              </a:rPr>
              <a:t>)</a:t>
            </a:r>
            <a:endParaRPr lang="sr-Latn-BA" sz="3200" dirty="0" smtClean="0">
              <a:solidFill>
                <a:schemeClr val="bg1"/>
              </a:solidFill>
              <a:latin typeface="Arial" pitchFamily="34" charset="0"/>
              <a:cs typeface="Arial" pitchFamily="34" charset="0"/>
            </a:endParaRPr>
          </a:p>
        </p:txBody>
      </p:sp>
      <p:sp>
        <p:nvSpPr>
          <p:cNvPr id="11" name="Rectangle 10"/>
          <p:cNvSpPr/>
          <p:nvPr/>
        </p:nvSpPr>
        <p:spPr>
          <a:xfrm>
            <a:off x="874096" y="4039442"/>
            <a:ext cx="28587585" cy="3631763"/>
          </a:xfrm>
          <a:prstGeom prst="rect">
            <a:avLst/>
          </a:prstGeom>
        </p:spPr>
        <p:txBody>
          <a:bodyPr wrap="square">
            <a:spAutoFit/>
          </a:bodyPr>
          <a:lstStyle/>
          <a:p>
            <a:pPr algn="ctr"/>
            <a:r>
              <a:rPr lang="en-GB" sz="11500" b="1" dirty="0" smtClean="0">
                <a:solidFill>
                  <a:schemeClr val="tx2">
                    <a:lumMod val="75000"/>
                  </a:schemeClr>
                </a:solidFill>
                <a:latin typeface="Arial" pitchFamily="34" charset="0"/>
                <a:cs typeface="Arial" pitchFamily="34" charset="0"/>
              </a:rPr>
              <a:t>Innovate with Open Science Hardware:</a:t>
            </a:r>
          </a:p>
          <a:p>
            <a:pPr algn="ctr"/>
            <a:r>
              <a:rPr lang="en-GB" sz="11500" b="1" dirty="0" smtClean="0">
                <a:solidFill>
                  <a:schemeClr val="tx2">
                    <a:lumMod val="75000"/>
                  </a:schemeClr>
                </a:solidFill>
                <a:latin typeface="Arial" pitchFamily="34" charset="0"/>
                <a:cs typeface="Arial" pitchFamily="34" charset="0"/>
              </a:rPr>
              <a:t>… get involved! / … </a:t>
            </a:r>
            <a:r>
              <a:rPr lang="en-GB" sz="11500" b="1" dirty="0" err="1" smtClean="0">
                <a:solidFill>
                  <a:schemeClr val="tx2">
                    <a:lumMod val="75000"/>
                  </a:schemeClr>
                </a:solidFill>
                <a:latin typeface="Arial" pitchFamily="34" charset="0"/>
                <a:cs typeface="Arial" pitchFamily="34" charset="0"/>
              </a:rPr>
              <a:t>mach</a:t>
            </a:r>
            <a:r>
              <a:rPr lang="en-GB" sz="11500" b="1" dirty="0" smtClean="0">
                <a:solidFill>
                  <a:schemeClr val="tx2">
                    <a:lumMod val="75000"/>
                  </a:schemeClr>
                </a:solidFill>
                <a:latin typeface="Arial" pitchFamily="34" charset="0"/>
                <a:cs typeface="Arial" pitchFamily="34" charset="0"/>
              </a:rPr>
              <a:t> </a:t>
            </a:r>
            <a:r>
              <a:rPr lang="en-GB" sz="11500" b="1" dirty="0" err="1" smtClean="0">
                <a:solidFill>
                  <a:schemeClr val="tx2">
                    <a:lumMod val="75000"/>
                  </a:schemeClr>
                </a:solidFill>
                <a:latin typeface="Arial" pitchFamily="34" charset="0"/>
                <a:cs typeface="Arial" pitchFamily="34" charset="0"/>
              </a:rPr>
              <a:t>mit</a:t>
            </a:r>
            <a:r>
              <a:rPr lang="en-GB" sz="11500" b="1" dirty="0" smtClean="0">
                <a:solidFill>
                  <a:schemeClr val="tx2">
                    <a:lumMod val="75000"/>
                  </a:schemeClr>
                </a:solidFill>
                <a:latin typeface="Arial" pitchFamily="34" charset="0"/>
                <a:cs typeface="Arial" pitchFamily="34" charset="0"/>
              </a:rPr>
              <a:t>!</a:t>
            </a:r>
            <a:endParaRPr lang="en-GB" sz="11500" b="1" dirty="0">
              <a:solidFill>
                <a:schemeClr val="tx2">
                  <a:lumMod val="75000"/>
                </a:schemeClr>
              </a:solidFill>
              <a:latin typeface="Arial" pitchFamily="34" charset="0"/>
              <a:cs typeface="Arial" pitchFamily="34" charset="0"/>
            </a:endParaRPr>
          </a:p>
        </p:txBody>
      </p:sp>
      <p:sp>
        <p:nvSpPr>
          <p:cNvPr id="1028" name="Rectangle 4"/>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30" name="Rectangle 6"/>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6" name="Rounded Rectangle 25"/>
          <p:cNvSpPr/>
          <p:nvPr/>
        </p:nvSpPr>
        <p:spPr>
          <a:xfrm>
            <a:off x="18231323" y="22774837"/>
            <a:ext cx="11294490" cy="15948212"/>
          </a:xfrm>
          <a:prstGeom prst="roundRect">
            <a:avLst>
              <a:gd name="adj" fmla="val 5522"/>
            </a:avLst>
          </a:prstGeom>
          <a:noFill/>
          <a:ln w="1524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30" name="TextBox 29"/>
          <p:cNvSpPr txBox="1"/>
          <p:nvPr/>
        </p:nvSpPr>
        <p:spPr>
          <a:xfrm>
            <a:off x="18632500" y="22289836"/>
            <a:ext cx="10733655" cy="1569660"/>
          </a:xfrm>
          <a:prstGeom prst="rect">
            <a:avLst/>
          </a:prstGeom>
          <a:solidFill>
            <a:schemeClr val="bg1"/>
          </a:solidFill>
          <a:ln>
            <a:noFill/>
          </a:ln>
        </p:spPr>
        <p:txBody>
          <a:bodyPr wrap="square" rtlCol="0">
            <a:spAutoFit/>
          </a:bodyPr>
          <a:lstStyle/>
          <a:p>
            <a:r>
              <a:rPr lang="en-GB" sz="4800" b="1" dirty="0" smtClean="0">
                <a:solidFill>
                  <a:schemeClr val="tx2">
                    <a:lumMod val="75000"/>
                  </a:schemeClr>
                </a:solidFill>
                <a:latin typeface="Arial" pitchFamily="34" charset="0"/>
                <a:cs typeface="Arial" pitchFamily="34" charset="0"/>
              </a:rPr>
              <a:t>  Help develop digital infrastructure!</a:t>
            </a:r>
          </a:p>
          <a:p>
            <a:r>
              <a:rPr lang="en-GB" sz="4800" b="1" dirty="0" smtClean="0">
                <a:solidFill>
                  <a:schemeClr val="tx2">
                    <a:lumMod val="75000"/>
                  </a:schemeClr>
                </a:solidFill>
                <a:latin typeface="Arial" pitchFamily="34" charset="0"/>
                <a:cs typeface="Arial" pitchFamily="34" charset="0"/>
              </a:rPr>
              <a:t>  </a:t>
            </a:r>
            <a:r>
              <a:rPr lang="en-GB" sz="4800" b="1" dirty="0" err="1" smtClean="0">
                <a:solidFill>
                  <a:schemeClr val="tx2">
                    <a:lumMod val="75000"/>
                  </a:schemeClr>
                </a:solidFill>
                <a:latin typeface="Arial" pitchFamily="34" charset="0"/>
                <a:cs typeface="Arial" pitchFamily="34" charset="0"/>
              </a:rPr>
              <a:t>Hilf</a:t>
            </a:r>
            <a:r>
              <a:rPr lang="en-GB" sz="4800" b="1" dirty="0" smtClean="0">
                <a:solidFill>
                  <a:schemeClr val="tx2">
                    <a:lumMod val="75000"/>
                  </a:schemeClr>
                </a:solidFill>
                <a:latin typeface="Arial" pitchFamily="34" charset="0"/>
                <a:cs typeface="Arial" pitchFamily="34" charset="0"/>
              </a:rPr>
              <a:t> die </a:t>
            </a:r>
            <a:r>
              <a:rPr lang="en-GB" sz="4800" b="1" dirty="0" err="1" smtClean="0">
                <a:solidFill>
                  <a:schemeClr val="tx2">
                    <a:lumMod val="75000"/>
                  </a:schemeClr>
                </a:solidFill>
                <a:latin typeface="Arial" pitchFamily="34" charset="0"/>
                <a:cs typeface="Arial" pitchFamily="34" charset="0"/>
              </a:rPr>
              <a:t>Infrastruktur</a:t>
            </a:r>
            <a:r>
              <a:rPr lang="en-GB" sz="4800" b="1" dirty="0" smtClean="0">
                <a:solidFill>
                  <a:schemeClr val="tx2">
                    <a:lumMod val="75000"/>
                  </a:schemeClr>
                </a:solidFill>
                <a:latin typeface="Arial" pitchFamily="34" charset="0"/>
                <a:cs typeface="Arial" pitchFamily="34" charset="0"/>
              </a:rPr>
              <a:t> </a:t>
            </a:r>
            <a:r>
              <a:rPr lang="en-GB" sz="4800" b="1" dirty="0" err="1" smtClean="0">
                <a:solidFill>
                  <a:schemeClr val="tx2">
                    <a:lumMod val="75000"/>
                  </a:schemeClr>
                </a:solidFill>
                <a:latin typeface="Arial" pitchFamily="34" charset="0"/>
                <a:cs typeface="Arial" pitchFamily="34" charset="0"/>
              </a:rPr>
              <a:t>zu</a:t>
            </a:r>
            <a:r>
              <a:rPr lang="en-GB" sz="4800" b="1" dirty="0" smtClean="0">
                <a:solidFill>
                  <a:schemeClr val="tx2">
                    <a:lumMod val="75000"/>
                  </a:schemeClr>
                </a:solidFill>
                <a:latin typeface="Arial" pitchFamily="34" charset="0"/>
                <a:cs typeface="Arial" pitchFamily="34" charset="0"/>
              </a:rPr>
              <a:t> </a:t>
            </a:r>
            <a:r>
              <a:rPr lang="en-GB" sz="4800" b="1" dirty="0" err="1" smtClean="0">
                <a:solidFill>
                  <a:schemeClr val="tx2">
                    <a:lumMod val="75000"/>
                  </a:schemeClr>
                </a:solidFill>
                <a:latin typeface="Arial" pitchFamily="34" charset="0"/>
                <a:cs typeface="Arial" pitchFamily="34" charset="0"/>
              </a:rPr>
              <a:t>Entwickeln</a:t>
            </a:r>
            <a:endParaRPr lang="en-GB" sz="4800" b="1" dirty="0">
              <a:solidFill>
                <a:schemeClr val="tx2">
                  <a:lumMod val="75000"/>
                </a:schemeClr>
              </a:solidFill>
              <a:latin typeface="Arial" pitchFamily="34" charset="0"/>
              <a:cs typeface="Arial" pitchFamily="34" charset="0"/>
            </a:endParaRPr>
          </a:p>
        </p:txBody>
      </p:sp>
      <p:sp>
        <p:nvSpPr>
          <p:cNvPr id="31" name="Rounded Rectangle 30"/>
          <p:cNvSpPr/>
          <p:nvPr/>
        </p:nvSpPr>
        <p:spPr>
          <a:xfrm>
            <a:off x="571501" y="24809250"/>
            <a:ext cx="16743829" cy="13913799"/>
          </a:xfrm>
          <a:prstGeom prst="roundRect">
            <a:avLst>
              <a:gd name="adj" fmla="val 5137"/>
            </a:avLst>
          </a:prstGeom>
          <a:noFill/>
          <a:ln w="1524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32" name="TextBox 31"/>
          <p:cNvSpPr txBox="1"/>
          <p:nvPr/>
        </p:nvSpPr>
        <p:spPr>
          <a:xfrm>
            <a:off x="1376032" y="24509346"/>
            <a:ext cx="8489627" cy="830997"/>
          </a:xfrm>
          <a:prstGeom prst="rect">
            <a:avLst/>
          </a:prstGeom>
          <a:solidFill>
            <a:schemeClr val="bg1"/>
          </a:solidFill>
          <a:ln>
            <a:noFill/>
          </a:ln>
        </p:spPr>
        <p:txBody>
          <a:bodyPr wrap="square" rtlCol="0">
            <a:spAutoFit/>
          </a:bodyPr>
          <a:lstStyle/>
          <a:p>
            <a:r>
              <a:rPr lang="en-GB" sz="4800" b="1" dirty="0" smtClean="0">
                <a:solidFill>
                  <a:schemeClr val="tx2">
                    <a:lumMod val="75000"/>
                  </a:schemeClr>
                </a:solidFill>
                <a:latin typeface="Arial" pitchFamily="34" charset="0"/>
                <a:cs typeface="Arial" pitchFamily="34" charset="0"/>
              </a:rPr>
              <a:t> Get Published! / </a:t>
            </a:r>
            <a:r>
              <a:rPr lang="en-GB" sz="4800" b="1" dirty="0" err="1" smtClean="0">
                <a:solidFill>
                  <a:schemeClr val="tx2">
                    <a:lumMod val="75000"/>
                  </a:schemeClr>
                </a:solidFill>
                <a:latin typeface="Arial" pitchFamily="34" charset="0"/>
                <a:cs typeface="Arial" pitchFamily="34" charset="0"/>
              </a:rPr>
              <a:t>Publiziere</a:t>
            </a:r>
            <a:r>
              <a:rPr lang="en-GB" sz="4800" b="1" dirty="0">
                <a:solidFill>
                  <a:schemeClr val="tx2">
                    <a:lumMod val="75000"/>
                  </a:schemeClr>
                </a:solidFill>
                <a:latin typeface="Arial" pitchFamily="34" charset="0"/>
                <a:cs typeface="Arial" pitchFamily="34" charset="0"/>
              </a:rPr>
              <a:t>!</a:t>
            </a:r>
            <a:r>
              <a:rPr lang="en-GB" sz="4800" b="1" dirty="0" smtClean="0">
                <a:solidFill>
                  <a:schemeClr val="tx2">
                    <a:lumMod val="75000"/>
                  </a:schemeClr>
                </a:solidFill>
                <a:latin typeface="Arial" pitchFamily="34" charset="0"/>
                <a:cs typeface="Arial" pitchFamily="34" charset="0"/>
              </a:rPr>
              <a:t> </a:t>
            </a:r>
          </a:p>
        </p:txBody>
      </p:sp>
      <p:sp>
        <p:nvSpPr>
          <p:cNvPr id="3" name="AutoShape 2" descr="https://mail-attachment.googleusercontent.com/attachment/u/0/?ui=2&amp;ik=76eb4617d5&amp;view=att&amp;th=13a8d8cc3ab7c16d&amp;attid=0.1&amp;disp=inline&amp;safe=1&amp;zw&amp;saduie=AG9B_P_upBRrsu51Rzi_hC7KiMYq&amp;sadet=1350994575562&amp;sads=CYtgOJGFvEVJPISARwsKXI050Qo"/>
          <p:cNvSpPr>
            <a:spLocks noChangeAspect="1" noChangeArrowheads="1"/>
          </p:cNvSpPr>
          <p:nvPr/>
        </p:nvSpPr>
        <p:spPr bwMode="auto">
          <a:xfrm>
            <a:off x="155575" y="-3519488"/>
            <a:ext cx="10372725" cy="734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2"/>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 name="Rectangle 4"/>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3" y="39675924"/>
            <a:ext cx="2802270" cy="2808495"/>
          </a:xfrm>
          <a:prstGeom prst="rect">
            <a:avLst/>
          </a:prstGeom>
        </p:spPr>
      </p:pic>
      <p:sp>
        <p:nvSpPr>
          <p:cNvPr id="24" name="Rounded Rectangle 23"/>
          <p:cNvSpPr/>
          <p:nvPr/>
        </p:nvSpPr>
        <p:spPr>
          <a:xfrm>
            <a:off x="523876" y="8736708"/>
            <a:ext cx="16791454" cy="15310957"/>
          </a:xfrm>
          <a:prstGeom prst="roundRect">
            <a:avLst>
              <a:gd name="adj" fmla="val 7347"/>
            </a:avLst>
          </a:prstGeom>
          <a:noFill/>
          <a:ln w="1524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2">
                  <a:lumMod val="75000"/>
                </a:schemeClr>
              </a:solidFill>
            </a:endParaRPr>
          </a:p>
        </p:txBody>
      </p:sp>
      <p:sp>
        <p:nvSpPr>
          <p:cNvPr id="28" name="TextBox 27"/>
          <p:cNvSpPr txBox="1"/>
          <p:nvPr/>
        </p:nvSpPr>
        <p:spPr>
          <a:xfrm>
            <a:off x="1758884" y="8321209"/>
            <a:ext cx="9982424" cy="1569660"/>
          </a:xfrm>
          <a:prstGeom prst="rect">
            <a:avLst/>
          </a:prstGeom>
          <a:solidFill>
            <a:schemeClr val="bg1"/>
          </a:solidFill>
          <a:ln>
            <a:noFill/>
          </a:ln>
        </p:spPr>
        <p:txBody>
          <a:bodyPr wrap="square" rtlCol="0">
            <a:spAutoFit/>
          </a:bodyPr>
          <a:lstStyle/>
          <a:p>
            <a:r>
              <a:rPr lang="en-GB" sz="4800" b="1" dirty="0" smtClean="0">
                <a:solidFill>
                  <a:schemeClr val="tx2">
                    <a:lumMod val="75000"/>
                  </a:schemeClr>
                </a:solidFill>
                <a:latin typeface="Arial" pitchFamily="34" charset="0"/>
                <a:cs typeface="Arial" pitchFamily="34" charset="0"/>
              </a:rPr>
              <a:t> Documentation is key! / </a:t>
            </a:r>
          </a:p>
          <a:p>
            <a:r>
              <a:rPr lang="en-GB" sz="4800" b="1" dirty="0">
                <a:solidFill>
                  <a:schemeClr val="tx2">
                    <a:lumMod val="75000"/>
                  </a:schemeClr>
                </a:solidFill>
                <a:latin typeface="Arial" pitchFamily="34" charset="0"/>
                <a:cs typeface="Arial" pitchFamily="34" charset="0"/>
              </a:rPr>
              <a:t> </a:t>
            </a:r>
            <a:r>
              <a:rPr lang="en-GB" sz="4800" b="1" dirty="0" err="1" smtClean="0">
                <a:solidFill>
                  <a:schemeClr val="tx2">
                    <a:lumMod val="75000"/>
                  </a:schemeClr>
                </a:solidFill>
                <a:latin typeface="Arial" pitchFamily="34" charset="0"/>
                <a:cs typeface="Arial" pitchFamily="34" charset="0"/>
              </a:rPr>
              <a:t>Dokumentation</a:t>
            </a:r>
            <a:r>
              <a:rPr lang="en-GB" sz="4800" b="1" dirty="0" smtClean="0">
                <a:solidFill>
                  <a:schemeClr val="tx2">
                    <a:lumMod val="75000"/>
                  </a:schemeClr>
                </a:solidFill>
                <a:latin typeface="Arial" pitchFamily="34" charset="0"/>
                <a:cs typeface="Arial" pitchFamily="34" charset="0"/>
              </a:rPr>
              <a:t> </a:t>
            </a:r>
            <a:r>
              <a:rPr lang="en-GB" sz="4800" b="1" dirty="0" err="1" smtClean="0">
                <a:solidFill>
                  <a:schemeClr val="tx2">
                    <a:lumMod val="75000"/>
                  </a:schemeClr>
                </a:solidFill>
                <a:latin typeface="Arial" pitchFamily="34" charset="0"/>
                <a:cs typeface="Arial" pitchFamily="34" charset="0"/>
              </a:rPr>
              <a:t>ist</a:t>
            </a:r>
            <a:r>
              <a:rPr lang="en-GB" sz="4800" b="1" dirty="0" smtClean="0">
                <a:solidFill>
                  <a:schemeClr val="tx2">
                    <a:lumMod val="75000"/>
                  </a:schemeClr>
                </a:solidFill>
                <a:latin typeface="Arial" pitchFamily="34" charset="0"/>
                <a:cs typeface="Arial" pitchFamily="34" charset="0"/>
              </a:rPr>
              <a:t> das A und O!</a:t>
            </a:r>
          </a:p>
        </p:txBody>
      </p:sp>
      <p:pic>
        <p:nvPicPr>
          <p:cNvPr id="1031" name="Picture 7" descr="C:\Users\tw347\ownCloud\docs\Science\#Steiener Group\Presentations\2017-10-28 MozFest posters\jnl_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212" y="25697035"/>
            <a:ext cx="6468565" cy="295312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C:\Users\tw347\ownCloud\docs\Science\#Steiener Group\Presentations\2017-10-28 MozFest posters\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0305495" cy="3519175"/>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1553209" y="1905524"/>
            <a:ext cx="26642608" cy="1107996"/>
          </a:xfrm>
          <a:prstGeom prst="rect">
            <a:avLst/>
          </a:prstGeom>
        </p:spPr>
        <p:txBody>
          <a:bodyPr wrap="square">
            <a:spAutoFit/>
          </a:bodyPr>
          <a:lstStyle/>
          <a:p>
            <a:r>
              <a:rPr lang="en-GB" sz="6600" b="1" dirty="0" smtClean="0">
                <a:solidFill>
                  <a:schemeClr val="bg1"/>
                </a:solidFill>
                <a:latin typeface="Arial" pitchFamily="34" charset="0"/>
                <a:cs typeface="Arial" pitchFamily="34" charset="0"/>
              </a:rPr>
              <a:t>Make, design, share, </a:t>
            </a:r>
            <a:r>
              <a:rPr lang="en-GB" sz="6600" b="1" dirty="0" smtClean="0">
                <a:solidFill>
                  <a:schemeClr val="bg1"/>
                </a:solidFill>
                <a:latin typeface="Arial" pitchFamily="34" charset="0"/>
                <a:cs typeface="Arial" pitchFamily="34" charset="0"/>
              </a:rPr>
              <a:t>publish</a:t>
            </a:r>
            <a:r>
              <a:rPr lang="en-GB" sz="6600" b="1" dirty="0">
                <a:solidFill>
                  <a:schemeClr val="bg1"/>
                </a:solidFill>
                <a:latin typeface="Arial" pitchFamily="34" charset="0"/>
                <a:cs typeface="Arial" pitchFamily="34" charset="0"/>
              </a:rPr>
              <a:t> </a:t>
            </a:r>
            <a:r>
              <a:rPr lang="en-GB" sz="6600" b="1" dirty="0" smtClean="0">
                <a:solidFill>
                  <a:schemeClr val="bg1"/>
                </a:solidFill>
                <a:latin typeface="Arial" pitchFamily="34" charset="0"/>
                <a:cs typeface="Arial" pitchFamily="34" charset="0"/>
              </a:rPr>
              <a:t>…</a:t>
            </a:r>
            <a:endParaRPr lang="en-GB" sz="6600" b="1" dirty="0">
              <a:solidFill>
                <a:schemeClr val="bg1"/>
              </a:solidFill>
              <a:latin typeface="Arial" pitchFamily="34" charset="0"/>
              <a:cs typeface="Arial" pitchFamily="34" charset="0"/>
            </a:endParaRPr>
          </a:p>
        </p:txBody>
      </p:sp>
      <p:pic>
        <p:nvPicPr>
          <p:cNvPr id="33" name="Picture 32"/>
          <p:cNvPicPr>
            <a:picLocks noChangeAspect="1"/>
          </p:cNvPicPr>
          <p:nvPr/>
        </p:nvPicPr>
        <p:blipFill>
          <a:blip r:embed="rId5"/>
          <a:stretch>
            <a:fillRect/>
          </a:stretch>
        </p:blipFill>
        <p:spPr>
          <a:xfrm>
            <a:off x="18840271" y="10463609"/>
            <a:ext cx="5038861" cy="3122234"/>
          </a:xfrm>
          <a:prstGeom prst="rect">
            <a:avLst/>
          </a:prstGeom>
        </p:spPr>
      </p:pic>
      <p:pic>
        <p:nvPicPr>
          <p:cNvPr id="34" name="Picture 12" descr="C:\Users\tw347\ownCloud\docs\Science\#Steiener Group\Presentations\2017-10-28 MozFest posters\DEfla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13737" y="1003503"/>
            <a:ext cx="1260138" cy="7560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3" descr="C:\Users\tw347\ownCloud\docs\Science\#Steiener Group\Presentations\2017-10-28 MozFest posters\UKfla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41322" y="1016575"/>
            <a:ext cx="1237924" cy="74301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8687194" y="8333003"/>
            <a:ext cx="7927348" cy="1569660"/>
          </a:xfrm>
          <a:prstGeom prst="rect">
            <a:avLst/>
          </a:prstGeom>
          <a:solidFill>
            <a:schemeClr val="bg1"/>
          </a:solidFill>
          <a:ln>
            <a:noFill/>
          </a:ln>
        </p:spPr>
        <p:txBody>
          <a:bodyPr wrap="square" rtlCol="0">
            <a:spAutoFit/>
          </a:bodyPr>
          <a:lstStyle/>
          <a:p>
            <a:r>
              <a:rPr lang="en-GB" sz="4800" b="1" dirty="0" smtClean="0">
                <a:solidFill>
                  <a:schemeClr val="tx2">
                    <a:lumMod val="75000"/>
                  </a:schemeClr>
                </a:solidFill>
                <a:latin typeface="Arial" pitchFamily="34" charset="0"/>
                <a:cs typeface="Arial" pitchFamily="34" charset="0"/>
              </a:rPr>
              <a:t> Join the movement! /   </a:t>
            </a:r>
          </a:p>
          <a:p>
            <a:r>
              <a:rPr lang="en-GB" sz="4800" b="1" dirty="0">
                <a:solidFill>
                  <a:schemeClr val="tx2">
                    <a:lumMod val="75000"/>
                  </a:schemeClr>
                </a:solidFill>
                <a:latin typeface="Arial" pitchFamily="34" charset="0"/>
                <a:cs typeface="Arial" pitchFamily="34" charset="0"/>
              </a:rPr>
              <a:t> </a:t>
            </a:r>
            <a:r>
              <a:rPr lang="en-GB" sz="4800" b="1" dirty="0" err="1" smtClean="0">
                <a:solidFill>
                  <a:schemeClr val="tx2">
                    <a:lumMod val="75000"/>
                  </a:schemeClr>
                </a:solidFill>
                <a:latin typeface="Arial" pitchFamily="34" charset="0"/>
                <a:cs typeface="Arial" pitchFamily="34" charset="0"/>
              </a:rPr>
              <a:t>Werde</a:t>
            </a:r>
            <a:r>
              <a:rPr lang="en-GB" sz="4800" b="1" dirty="0" smtClean="0">
                <a:solidFill>
                  <a:schemeClr val="tx2">
                    <a:lumMod val="75000"/>
                  </a:schemeClr>
                </a:solidFill>
                <a:latin typeface="Arial" pitchFamily="34" charset="0"/>
                <a:cs typeface="Arial" pitchFamily="34" charset="0"/>
              </a:rPr>
              <a:t> </a:t>
            </a:r>
            <a:r>
              <a:rPr lang="en-GB" sz="4800" b="1" dirty="0" err="1" smtClean="0">
                <a:solidFill>
                  <a:schemeClr val="tx2">
                    <a:lumMod val="75000"/>
                  </a:schemeClr>
                </a:solidFill>
                <a:latin typeface="Arial" pitchFamily="34" charset="0"/>
                <a:cs typeface="Arial" pitchFamily="34" charset="0"/>
              </a:rPr>
              <a:t>Teil</a:t>
            </a:r>
            <a:r>
              <a:rPr lang="en-GB" sz="4800" b="1" dirty="0" smtClean="0">
                <a:solidFill>
                  <a:schemeClr val="tx2">
                    <a:lumMod val="75000"/>
                  </a:schemeClr>
                </a:solidFill>
                <a:latin typeface="Arial" pitchFamily="34" charset="0"/>
                <a:cs typeface="Arial" pitchFamily="34" charset="0"/>
              </a:rPr>
              <a:t> der </a:t>
            </a:r>
            <a:r>
              <a:rPr lang="en-GB" sz="4800" b="1" dirty="0" err="1" smtClean="0">
                <a:solidFill>
                  <a:schemeClr val="tx2">
                    <a:lumMod val="75000"/>
                  </a:schemeClr>
                </a:solidFill>
                <a:latin typeface="Arial" pitchFamily="34" charset="0"/>
                <a:cs typeface="Arial" pitchFamily="34" charset="0"/>
              </a:rPr>
              <a:t>Bewegung</a:t>
            </a:r>
            <a:endParaRPr lang="en-GB" sz="4800" b="1" dirty="0">
              <a:solidFill>
                <a:schemeClr val="tx2">
                  <a:lumMod val="75000"/>
                </a:schemeClr>
              </a:solidFill>
              <a:latin typeface="Arial" pitchFamily="34" charset="0"/>
              <a:cs typeface="Arial" pitchFamily="34" charset="0"/>
            </a:endParaRPr>
          </a:p>
        </p:txBody>
      </p:sp>
      <p:pic>
        <p:nvPicPr>
          <p:cNvPr id="2050" name="Picture 2" descr="C:\Users\tw347\ownCloud\docs\Science\#Steiener Group\Presentations\2017-10-28 MozFest posters\33501431381_1e8f81a4bb_k.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24562" y="10463609"/>
            <a:ext cx="4779958" cy="317185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w347\ownCloud\docs\Science\#Steiener Group\Presentations\2017-10-28 MozFest posters\image QR codes\Unitag_QRCode_GOSH_forum\Unitag_QRCode_GOSH_for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50138" y="1376478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tw347\ownCloud\docs\Science\#Steiener Group\Presentations\2017-10-28 MozFest posters\image QR codes\Unitag_QRCode_GOSH_manifesto\Unitag_QRCode_GOSH_manifest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85952" y="1573538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tw347\ownCloud\docs\Science\#Steiener Group\Presentations\2017-10-28 MozFest posters\image QR codes\Unitag_QRCode_GOSH_website\Unitag_QRCode_GOSH_websit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0271" y="1869098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tw347\ownCloud\docs\Science\#Steiener Group\Presentations\2017-10-28 MozFest posters\dbgithub Visual_QR_DO_NOT_RESIZE_BELOW_25mm.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82122" y="24395624"/>
            <a:ext cx="2901023" cy="29010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tw347\ownCloud\docs\Science\#Steiener Group\Presentations\2017-10-28 MozFest posters\JOH Visual_QR_DO_NOT_RESIZE_BELOW_25mm.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1697" y="25697035"/>
            <a:ext cx="2953128" cy="29531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21752662" y="18938163"/>
            <a:ext cx="5461433" cy="2862322"/>
          </a:xfrm>
          <a:prstGeom prst="rect">
            <a:avLst/>
          </a:prstGeom>
        </p:spPr>
        <p:txBody>
          <a:bodyPr wrap="square">
            <a:spAutoFit/>
          </a:bodyPr>
          <a:lstStyle/>
          <a:p>
            <a:r>
              <a:rPr lang="en-GB" sz="3600" dirty="0" smtClean="0">
                <a:latin typeface="Arial" pitchFamily="34" charset="0"/>
                <a:cs typeface="Arial" pitchFamily="34" charset="0"/>
              </a:rPr>
              <a:t>Come to the annual … </a:t>
            </a:r>
            <a:r>
              <a:rPr lang="en-GB" sz="3600" dirty="0" err="1" smtClean="0">
                <a:latin typeface="Arial" pitchFamily="34" charset="0"/>
                <a:cs typeface="Arial" pitchFamily="34" charset="0"/>
              </a:rPr>
              <a:t>Komm</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zum</a:t>
            </a:r>
            <a:r>
              <a:rPr lang="en-GB" sz="3600" dirty="0">
                <a:latin typeface="Arial" pitchFamily="34" charset="0"/>
                <a:cs typeface="Arial" pitchFamily="34" charset="0"/>
              </a:rPr>
              <a:t> </a:t>
            </a:r>
            <a:r>
              <a:rPr lang="en-GB" sz="3600" dirty="0" err="1" smtClean="0">
                <a:latin typeface="Arial" pitchFamily="34" charset="0"/>
                <a:cs typeface="Arial" pitchFamily="34" charset="0"/>
              </a:rPr>
              <a:t>jährlichen</a:t>
            </a:r>
            <a:r>
              <a:rPr lang="en-GB" sz="3600" dirty="0" smtClean="0">
                <a:latin typeface="Arial" pitchFamily="34" charset="0"/>
                <a:cs typeface="Arial" pitchFamily="34" charset="0"/>
              </a:rPr>
              <a:t> …</a:t>
            </a:r>
            <a:endParaRPr lang="en-GB" sz="3600" dirty="0">
              <a:latin typeface="Arial" pitchFamily="34" charset="0"/>
              <a:cs typeface="Arial" pitchFamily="34" charset="0"/>
            </a:endParaRPr>
          </a:p>
          <a:p>
            <a:r>
              <a:rPr lang="en-GB" sz="3600" dirty="0" smtClean="0">
                <a:latin typeface="Arial" pitchFamily="34" charset="0"/>
                <a:cs typeface="Arial" pitchFamily="34" charset="0"/>
              </a:rPr>
              <a:t>Gathering </a:t>
            </a:r>
            <a:r>
              <a:rPr lang="en-GB" sz="3600" dirty="0">
                <a:latin typeface="Arial" pitchFamily="34" charset="0"/>
                <a:cs typeface="Arial" pitchFamily="34" charset="0"/>
              </a:rPr>
              <a:t>of Open Science Hardware</a:t>
            </a:r>
          </a:p>
          <a:p>
            <a:endParaRPr lang="en-GB" sz="3600" dirty="0" smtClean="0">
              <a:latin typeface="Arial" pitchFamily="34" charset="0"/>
              <a:cs typeface="Arial" pitchFamily="34" charset="0"/>
            </a:endParaRPr>
          </a:p>
        </p:txBody>
      </p:sp>
      <p:sp>
        <p:nvSpPr>
          <p:cNvPr id="4" name="TextBox 3"/>
          <p:cNvSpPr txBox="1"/>
          <p:nvPr/>
        </p:nvSpPr>
        <p:spPr>
          <a:xfrm>
            <a:off x="19108756" y="18166010"/>
            <a:ext cx="8634761" cy="646331"/>
          </a:xfrm>
          <a:prstGeom prst="rect">
            <a:avLst/>
          </a:prstGeom>
          <a:noFill/>
        </p:spPr>
        <p:txBody>
          <a:bodyPr wrap="square" rtlCol="0">
            <a:spAutoFit/>
          </a:bodyPr>
          <a:lstStyle/>
          <a:p>
            <a:r>
              <a:rPr lang="en-GB" sz="3600" dirty="0">
                <a:latin typeface="Arial" panose="020B0604020202020204" pitchFamily="34" charset="0"/>
                <a:cs typeface="Arial" panose="020B0604020202020204" pitchFamily="34" charset="0"/>
              </a:rPr>
              <a:t>http://openhardware.science/</a:t>
            </a:r>
          </a:p>
        </p:txBody>
      </p:sp>
      <p:sp>
        <p:nvSpPr>
          <p:cNvPr id="44" name="Rectangle 43"/>
          <p:cNvSpPr/>
          <p:nvPr/>
        </p:nvSpPr>
        <p:spPr>
          <a:xfrm>
            <a:off x="21652492" y="14128743"/>
            <a:ext cx="6727101" cy="1200329"/>
          </a:xfrm>
          <a:prstGeom prst="rect">
            <a:avLst/>
          </a:prstGeom>
        </p:spPr>
        <p:txBody>
          <a:bodyPr wrap="square">
            <a:spAutoFit/>
          </a:bodyPr>
          <a:lstStyle/>
          <a:p>
            <a:r>
              <a:rPr lang="en-GB" sz="3600" dirty="0" smtClean="0">
                <a:latin typeface="Arial" pitchFamily="34" charset="0"/>
                <a:cs typeface="Arial" pitchFamily="34" charset="0"/>
              </a:rPr>
              <a:t>Participate in the online forum !</a:t>
            </a:r>
            <a:endParaRPr lang="en-GB" sz="3600" b="1" dirty="0">
              <a:latin typeface="Arial" pitchFamily="34" charset="0"/>
              <a:cs typeface="Arial" pitchFamily="34" charset="0"/>
            </a:endParaRPr>
          </a:p>
          <a:p>
            <a:r>
              <a:rPr lang="en-GB" sz="3600" dirty="0" err="1" smtClean="0">
                <a:latin typeface="Arial" pitchFamily="34" charset="0"/>
                <a:cs typeface="Arial" pitchFamily="34" charset="0"/>
              </a:rPr>
              <a:t>Tausche</a:t>
            </a:r>
            <a:r>
              <a:rPr lang="en-GB" sz="3600" dirty="0" smtClean="0">
                <a:latin typeface="Arial" pitchFamily="34" charset="0"/>
                <a:cs typeface="Arial" pitchFamily="34" charset="0"/>
              </a:rPr>
              <a:t> dich </a:t>
            </a:r>
            <a:r>
              <a:rPr lang="en-GB" sz="3600" dirty="0" err="1" smtClean="0">
                <a:latin typeface="Arial" pitchFamily="34" charset="0"/>
                <a:cs typeface="Arial" pitchFamily="34" charset="0"/>
              </a:rPr>
              <a:t>im</a:t>
            </a:r>
            <a:r>
              <a:rPr lang="en-GB" sz="3600" dirty="0" smtClean="0">
                <a:latin typeface="Arial" pitchFamily="34" charset="0"/>
                <a:cs typeface="Arial" pitchFamily="34" charset="0"/>
              </a:rPr>
              <a:t> Forum </a:t>
            </a:r>
            <a:r>
              <a:rPr lang="en-GB" sz="3600" dirty="0" err="1" smtClean="0">
                <a:latin typeface="Arial" pitchFamily="34" charset="0"/>
                <a:cs typeface="Arial" pitchFamily="34" charset="0"/>
              </a:rPr>
              <a:t>aus</a:t>
            </a:r>
            <a:r>
              <a:rPr lang="en-GB" sz="3600" dirty="0" smtClean="0">
                <a:latin typeface="Arial" pitchFamily="34" charset="0"/>
                <a:cs typeface="Arial" pitchFamily="34" charset="0"/>
              </a:rPr>
              <a:t>!</a:t>
            </a:r>
          </a:p>
        </p:txBody>
      </p:sp>
      <p:sp>
        <p:nvSpPr>
          <p:cNvPr id="45" name="Rectangle 44"/>
          <p:cNvSpPr/>
          <p:nvPr/>
        </p:nvSpPr>
        <p:spPr>
          <a:xfrm>
            <a:off x="19997274" y="16563971"/>
            <a:ext cx="6225051" cy="1200329"/>
          </a:xfrm>
          <a:prstGeom prst="rect">
            <a:avLst/>
          </a:prstGeom>
        </p:spPr>
        <p:txBody>
          <a:bodyPr wrap="square">
            <a:spAutoFit/>
          </a:bodyPr>
          <a:lstStyle/>
          <a:p>
            <a:r>
              <a:rPr lang="en-GB" sz="3600" dirty="0" smtClean="0">
                <a:latin typeface="Arial" pitchFamily="34" charset="0"/>
                <a:cs typeface="Arial" pitchFamily="34" charset="0"/>
              </a:rPr>
              <a:t>Sign the manifesto!</a:t>
            </a:r>
            <a:endParaRPr lang="en-GB" sz="3600" dirty="0">
              <a:latin typeface="Arial" pitchFamily="34" charset="0"/>
              <a:cs typeface="Arial" pitchFamily="34" charset="0"/>
            </a:endParaRPr>
          </a:p>
          <a:p>
            <a:r>
              <a:rPr lang="en-GB" sz="3600" dirty="0" err="1" smtClean="0">
                <a:latin typeface="Arial" pitchFamily="34" charset="0"/>
                <a:cs typeface="Arial" pitchFamily="34" charset="0"/>
              </a:rPr>
              <a:t>Unterschreibe</a:t>
            </a:r>
            <a:r>
              <a:rPr lang="en-GB" sz="3600" dirty="0" smtClean="0">
                <a:latin typeface="Arial" pitchFamily="34" charset="0"/>
                <a:cs typeface="Arial" pitchFamily="34" charset="0"/>
              </a:rPr>
              <a:t> das Manifest!</a:t>
            </a:r>
          </a:p>
        </p:txBody>
      </p:sp>
      <p:pic>
        <p:nvPicPr>
          <p:cNvPr id="2058" name="Picture 10" descr="C:\Users\tw347\ownCloud\docs\Science\Open Labware\# Corporate and Finance\# Logos\final DocuBricks\db-logo-larg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36871" y="24319929"/>
            <a:ext cx="7483010" cy="266425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2368317" y="10935760"/>
            <a:ext cx="14254088" cy="3970318"/>
          </a:xfrm>
          <a:prstGeom prst="rect">
            <a:avLst/>
          </a:prstGeom>
        </p:spPr>
        <p:txBody>
          <a:bodyPr wrap="square">
            <a:spAutoFit/>
          </a:bodyPr>
          <a:lstStyle/>
          <a:p>
            <a:pPr algn="just"/>
            <a:r>
              <a:rPr lang="en-GB" sz="3600" dirty="0" smtClean="0">
                <a:latin typeface="Arial" pitchFamily="34" charset="0"/>
                <a:cs typeface="Arial" pitchFamily="34" charset="0"/>
              </a:rPr>
              <a:t>At its core, Open Source Hardware is a shared hardware design file plus documentation and a free and open hardware licence (e.g. CERN OHL). In contrast to Free and Open Source Software, Open Hardware cannot be taken into use if the documentation is incomplete or difficult to understand. Documentation is the key to successful replication and (more importantly) to winning contributors who modify and improve the work!</a:t>
            </a:r>
          </a:p>
        </p:txBody>
      </p:sp>
      <p:sp>
        <p:nvSpPr>
          <p:cNvPr id="49" name="Rectangle 48"/>
          <p:cNvSpPr/>
          <p:nvPr/>
        </p:nvSpPr>
        <p:spPr>
          <a:xfrm>
            <a:off x="2368317" y="15082399"/>
            <a:ext cx="14254088" cy="4524315"/>
          </a:xfrm>
          <a:prstGeom prst="rect">
            <a:avLst/>
          </a:prstGeom>
        </p:spPr>
        <p:txBody>
          <a:bodyPr wrap="square">
            <a:spAutoFit/>
          </a:bodyPr>
          <a:lstStyle/>
          <a:p>
            <a:pPr algn="just"/>
            <a:r>
              <a:rPr lang="de-DE" sz="3600" dirty="0">
                <a:latin typeface="Arial" pitchFamily="34" charset="0"/>
                <a:cs typeface="Arial" pitchFamily="34" charset="0"/>
              </a:rPr>
              <a:t>Open Source Hardware ist im Kern eine Hardware Design Datei mit Dokumentation und einer </a:t>
            </a:r>
            <a:r>
              <a:rPr lang="de-DE" sz="3600" dirty="0" smtClean="0">
                <a:latin typeface="Arial" pitchFamily="34" charset="0"/>
                <a:cs typeface="Arial" pitchFamily="34" charset="0"/>
              </a:rPr>
              <a:t>Libre / </a:t>
            </a:r>
            <a:r>
              <a:rPr lang="de-DE" sz="3600" dirty="0">
                <a:latin typeface="Arial" pitchFamily="34" charset="0"/>
                <a:cs typeface="Arial" pitchFamily="34" charset="0"/>
              </a:rPr>
              <a:t>Offenen Hardware Lizenz (z. B. CERN OHL). Im Gegensatz zu Free and Open Source Software, Open Hardware kann erst gar nicht benutzt werden, wenn die Dokumentation unzureichend oder zu schwierig ist. Dokumentation ist der Schlüssel das Projekt erfolgreich reproduzieren zu können und (noch wichtiger) Beitragende zu finden, die es modifizieren und verbessern.</a:t>
            </a:r>
            <a:endParaRPr lang="en-GB" sz="3600" dirty="0">
              <a:latin typeface="Arial" pitchFamily="34" charset="0"/>
              <a:cs typeface="Arial" pitchFamily="34" charset="0"/>
            </a:endParaRPr>
          </a:p>
        </p:txBody>
      </p:sp>
      <p:pic>
        <p:nvPicPr>
          <p:cNvPr id="50" name="Picture 12" descr="C:\Users\tw347\ownCloud\docs\Science\#Steiener Group\Presentations\2017-10-28 MozFest posters\DEfla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568" y="15280985"/>
            <a:ext cx="1260138" cy="75608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3" descr="C:\Users\tw347\ownCloud\docs\Science\#Steiener Group\Presentations\2017-10-28 MozFest posters\UKfla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568" y="11092739"/>
            <a:ext cx="1237924" cy="743011"/>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5246687" y="10134474"/>
            <a:ext cx="8170217" cy="651545"/>
          </a:xfrm>
          <a:prstGeom prst="rect">
            <a:avLst/>
          </a:prstGeom>
        </p:spPr>
        <p:txBody>
          <a:bodyPr wrap="square">
            <a:spAutoFit/>
          </a:bodyPr>
          <a:lstStyle/>
          <a:p>
            <a:pPr algn="just"/>
            <a:r>
              <a:rPr lang="en-GB" sz="3600" dirty="0" smtClean="0">
                <a:latin typeface="Arial" pitchFamily="34" charset="0"/>
                <a:cs typeface="Arial" pitchFamily="34" charset="0"/>
              </a:rPr>
              <a:t>The Open Source Hardware definition   </a:t>
            </a:r>
          </a:p>
        </p:txBody>
      </p:sp>
      <p:sp>
        <p:nvSpPr>
          <p:cNvPr id="7" name="Right Arrow 6"/>
          <p:cNvSpPr/>
          <p:nvPr/>
        </p:nvSpPr>
        <p:spPr>
          <a:xfrm>
            <a:off x="16935449" y="21660178"/>
            <a:ext cx="2046673" cy="2593581"/>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cxnSp>
        <p:nvCxnSpPr>
          <p:cNvPr id="13" name="Straight Arrow Connector 12"/>
          <p:cNvCxnSpPr/>
          <p:nvPr/>
        </p:nvCxnSpPr>
        <p:spPr>
          <a:xfrm flipV="1">
            <a:off x="13226404" y="10460246"/>
            <a:ext cx="999946" cy="1"/>
          </a:xfrm>
          <a:prstGeom prst="straightConnector1">
            <a:avLst/>
          </a:prstGeom>
          <a:ln w="57150">
            <a:solidFill>
              <a:schemeClr val="accent5">
                <a:lumMod val="75000"/>
              </a:schemeClr>
            </a:solidFill>
            <a:tailEnd type="arrow"/>
          </a:ln>
        </p:spPr>
        <p:style>
          <a:lnRef idx="3">
            <a:schemeClr val="accent1"/>
          </a:lnRef>
          <a:fillRef idx="0">
            <a:schemeClr val="accent1"/>
          </a:fillRef>
          <a:effectRef idx="2">
            <a:schemeClr val="accent1"/>
          </a:effectRef>
          <a:fontRef idx="minor">
            <a:schemeClr val="tx1"/>
          </a:fontRef>
        </p:style>
      </p:cxnSp>
      <p:pic>
        <p:nvPicPr>
          <p:cNvPr id="2059" name="Picture 11" descr="C:\Users\tw347\ownCloud\docs\Science\#Steiener Group\Presentations\2017-10-28 MozFest posters\other QR codes\Unitag_QRCode_OSWA_definition\Unitag_QRCode_OSWA_definitio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363087" y="8963586"/>
            <a:ext cx="2086474" cy="208647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C:\Users\tw347\ownCloud\docs\Science\#Steiener Group\Presentations\2017-10-28 MozFest posters\dbwebsite Visual_QR_DO_NOT_RESIZE_BELOW_25mm.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523341" y="20051636"/>
            <a:ext cx="3333827" cy="3333827"/>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p:cNvSpPr/>
          <p:nvPr/>
        </p:nvSpPr>
        <p:spPr>
          <a:xfrm>
            <a:off x="1162049" y="19676240"/>
            <a:ext cx="12332717" cy="3970318"/>
          </a:xfrm>
          <a:prstGeom prst="rect">
            <a:avLst/>
          </a:prstGeom>
        </p:spPr>
        <p:txBody>
          <a:bodyPr wrap="square">
            <a:spAutoFit/>
          </a:bodyPr>
          <a:lstStyle/>
          <a:p>
            <a:pPr algn="just"/>
            <a:r>
              <a:rPr lang="en-GB" sz="3600" dirty="0" smtClean="0">
                <a:latin typeface="Arial" panose="020B0604020202020204" pitchFamily="34" charset="0"/>
                <a:cs typeface="Arial" panose="020B0604020202020204" pitchFamily="34" charset="0"/>
              </a:rPr>
              <a:t>We develop digital infrastructure to make the </a:t>
            </a:r>
            <a:r>
              <a:rPr lang="en-GB" sz="3600" dirty="0" err="1" smtClean="0">
                <a:latin typeface="Arial" panose="020B0604020202020204" pitchFamily="34" charset="0"/>
                <a:cs typeface="Arial" panose="020B0604020202020204" pitchFamily="34" charset="0"/>
              </a:rPr>
              <a:t>docu</a:t>
            </a:r>
            <a:r>
              <a:rPr lang="en-GB" sz="3600" dirty="0" smtClean="0">
                <a:latin typeface="Arial" panose="020B0604020202020204" pitchFamily="34" charset="0"/>
                <a:cs typeface="Arial" panose="020B0604020202020204" pitchFamily="34" charset="0"/>
              </a:rPr>
              <a:t>-mentation of Open Hardware in science easier and better. Check out our website </a:t>
            </a:r>
            <a:r>
              <a:rPr lang="en-GB" sz="3600" b="1" dirty="0" smtClean="0">
                <a:latin typeface="Arial" panose="020B0604020202020204" pitchFamily="34" charset="0"/>
                <a:cs typeface="Arial" panose="020B0604020202020204" pitchFamily="34" charset="0"/>
              </a:rPr>
              <a:t>www.DocuBricks.com</a:t>
            </a:r>
            <a:r>
              <a:rPr lang="en-GB" sz="3600" dirty="0" smtClean="0">
                <a:latin typeface="Arial" panose="020B0604020202020204" pitchFamily="34" charset="0"/>
                <a:cs typeface="Arial" panose="020B0604020202020204" pitchFamily="34" charset="0"/>
              </a:rPr>
              <a:t> for modular documentations!</a:t>
            </a:r>
          </a:p>
          <a:p>
            <a:r>
              <a:rPr lang="en-GB" sz="3600" dirty="0" err="1" smtClean="0">
                <a:latin typeface="Arial" pitchFamily="34" charset="0"/>
                <a:cs typeface="Arial" pitchFamily="34" charset="0"/>
              </a:rPr>
              <a:t>Wir</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entwickeln</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digitale</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Infrastruktur</a:t>
            </a:r>
            <a:r>
              <a:rPr lang="en-GB" sz="3600" dirty="0" smtClean="0">
                <a:latin typeface="Arial" pitchFamily="34" charset="0"/>
                <a:cs typeface="Arial" pitchFamily="34" charset="0"/>
              </a:rPr>
              <a:t> um Open Hardware in der </a:t>
            </a:r>
            <a:r>
              <a:rPr lang="en-GB" sz="3600" dirty="0" err="1" smtClean="0">
                <a:latin typeface="Arial" pitchFamily="34" charset="0"/>
                <a:cs typeface="Arial" pitchFamily="34" charset="0"/>
              </a:rPr>
              <a:t>Wissenschaft</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einfacher</a:t>
            </a:r>
            <a:r>
              <a:rPr lang="en-GB" sz="3600" dirty="0" smtClean="0">
                <a:latin typeface="Arial" pitchFamily="34" charset="0"/>
                <a:cs typeface="Arial" pitchFamily="34" charset="0"/>
              </a:rPr>
              <a:t> und </a:t>
            </a:r>
            <a:r>
              <a:rPr lang="en-GB" sz="3600" dirty="0" err="1" smtClean="0">
                <a:latin typeface="Arial" pitchFamily="34" charset="0"/>
                <a:cs typeface="Arial" pitchFamily="34" charset="0"/>
              </a:rPr>
              <a:t>besser</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zu</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gestalten</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Schau</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dir</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modulare</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Dokumentationen</a:t>
            </a:r>
            <a:r>
              <a:rPr lang="en-GB" sz="3600" dirty="0" smtClean="0">
                <a:latin typeface="Arial" pitchFamily="34" charset="0"/>
                <a:cs typeface="Arial" pitchFamily="34" charset="0"/>
              </a:rPr>
              <a:t> auf </a:t>
            </a:r>
            <a:r>
              <a:rPr lang="en-GB" sz="3600" dirty="0" err="1" smtClean="0">
                <a:latin typeface="Arial" pitchFamily="34" charset="0"/>
                <a:cs typeface="Arial" pitchFamily="34" charset="0"/>
              </a:rPr>
              <a:t>unserer</a:t>
            </a:r>
            <a:r>
              <a:rPr lang="en-GB" sz="3600" dirty="0" smtClean="0">
                <a:latin typeface="Arial" pitchFamily="34" charset="0"/>
                <a:cs typeface="Arial" pitchFamily="34" charset="0"/>
              </a:rPr>
              <a:t> Website an</a:t>
            </a:r>
            <a:r>
              <a:rPr lang="en-GB" sz="3600" dirty="0">
                <a:latin typeface="Arial" pitchFamily="34" charset="0"/>
                <a:cs typeface="Arial" pitchFamily="34" charset="0"/>
              </a:rPr>
              <a:t>!</a:t>
            </a:r>
            <a:endParaRPr lang="en-GB" sz="3600" dirty="0" smtClean="0">
              <a:latin typeface="Arial" pitchFamily="34" charset="0"/>
              <a:cs typeface="Arial" pitchFamily="34" charset="0"/>
            </a:endParaRPr>
          </a:p>
        </p:txBody>
      </p:sp>
      <p:sp>
        <p:nvSpPr>
          <p:cNvPr id="64" name="Rectangle 63"/>
          <p:cNvSpPr/>
          <p:nvPr/>
        </p:nvSpPr>
        <p:spPr>
          <a:xfrm>
            <a:off x="18872643" y="29943327"/>
            <a:ext cx="10145622" cy="8402300"/>
          </a:xfrm>
          <a:prstGeom prst="rect">
            <a:avLst/>
          </a:prstGeom>
        </p:spPr>
        <p:txBody>
          <a:bodyPr wrap="square">
            <a:spAutoFit/>
          </a:bodyPr>
          <a:lstStyle/>
          <a:p>
            <a:pPr algn="just"/>
            <a:r>
              <a:rPr lang="en-GB" sz="3600" dirty="0" smtClean="0">
                <a:latin typeface="Arial" panose="020B0604020202020204" pitchFamily="34" charset="0"/>
                <a:cs typeface="Arial" panose="020B0604020202020204" pitchFamily="34" charset="0"/>
              </a:rPr>
              <a:t>            </a:t>
            </a:r>
            <a:r>
              <a:rPr lang="en-GB" sz="3600" dirty="0" err="1" smtClean="0">
                <a:latin typeface="Arial" panose="020B0604020202020204" pitchFamily="34" charset="0"/>
                <a:cs typeface="Arial" panose="020B0604020202020204" pitchFamily="34" charset="0"/>
              </a:rPr>
              <a:t>DocuBricks</a:t>
            </a:r>
            <a:r>
              <a:rPr lang="en-GB" sz="3600" dirty="0" smtClean="0">
                <a:latin typeface="Arial" panose="020B0604020202020204" pitchFamily="34" charset="0"/>
                <a:cs typeface="Arial" panose="020B0604020202020204" pitchFamily="34" charset="0"/>
              </a:rPr>
              <a:t> is the centrepiece of our  initiative to develop open infrastructure for Open Science Hardware to flourish. The </a:t>
            </a:r>
            <a:r>
              <a:rPr lang="en-GB" sz="3600" dirty="0" err="1">
                <a:latin typeface="Arial" panose="020B0604020202020204" pitchFamily="34" charset="0"/>
                <a:cs typeface="Arial" panose="020B0604020202020204" pitchFamily="34" charset="0"/>
              </a:rPr>
              <a:t>DocuBricks</a:t>
            </a:r>
            <a:r>
              <a:rPr lang="en-GB" sz="3600" dirty="0">
                <a:latin typeface="Arial" panose="020B0604020202020204" pitchFamily="34" charset="0"/>
                <a:cs typeface="Arial" panose="020B0604020202020204" pitchFamily="34" charset="0"/>
              </a:rPr>
              <a:t> format is </a:t>
            </a:r>
            <a:r>
              <a:rPr lang="en-GB" sz="3600" dirty="0" smtClean="0">
                <a:latin typeface="Arial" panose="020B0604020202020204" pitchFamily="34" charset="0"/>
                <a:cs typeface="Arial" panose="020B0604020202020204" pitchFamily="34" charset="0"/>
              </a:rPr>
              <a:t>an open, </a:t>
            </a:r>
            <a:r>
              <a:rPr lang="en-GB" sz="3600" dirty="0">
                <a:latin typeface="Arial" panose="020B0604020202020204" pitchFamily="34" charset="0"/>
                <a:cs typeface="Arial" panose="020B0604020202020204" pitchFamily="34" charset="0"/>
              </a:rPr>
              <a:t>modular documentation structure for high-quality presentation of open hardware projects</a:t>
            </a:r>
            <a:r>
              <a:rPr lang="en-GB" sz="3600" dirty="0" smtClean="0">
                <a:latin typeface="Arial" panose="020B0604020202020204" pitchFamily="34" charset="0"/>
                <a:cs typeface="Arial" panose="020B0604020202020204" pitchFamily="34" charset="0"/>
              </a:rPr>
              <a:t>. We are looking for </a:t>
            </a:r>
            <a:r>
              <a:rPr lang="en-GB" sz="3600" dirty="0" err="1" smtClean="0">
                <a:latin typeface="Arial" panose="020B0604020202020204" pitchFamily="34" charset="0"/>
                <a:cs typeface="Arial" panose="020B0604020202020204" pitchFamily="34" charset="0"/>
              </a:rPr>
              <a:t>contribu</a:t>
            </a:r>
            <a:r>
              <a:rPr lang="en-GB" sz="3600" dirty="0" smtClean="0">
                <a:latin typeface="Arial" panose="020B0604020202020204" pitchFamily="34" charset="0"/>
                <a:cs typeface="Arial" panose="020B0604020202020204" pitchFamily="34" charset="0"/>
              </a:rPr>
              <a:t>-tors for the website, rewriting the off-line editor for online use, help integrating the tool into partner platforms, improve user-interfaces, and mentor a diverse set of cool projects using </a:t>
            </a:r>
            <a:r>
              <a:rPr lang="en-GB" sz="3600" dirty="0" err="1" smtClean="0">
                <a:latin typeface="Arial" panose="020B0604020202020204" pitchFamily="34" charset="0"/>
                <a:cs typeface="Arial" panose="020B0604020202020204" pitchFamily="34" charset="0"/>
              </a:rPr>
              <a:t>DocuBricks</a:t>
            </a:r>
            <a:r>
              <a:rPr lang="en-GB" sz="3600" dirty="0" smtClean="0">
                <a:latin typeface="Arial" panose="020B0604020202020204" pitchFamily="34" charset="0"/>
                <a:cs typeface="Arial" panose="020B0604020202020204" pitchFamily="34" charset="0"/>
              </a:rPr>
              <a:t>. We are also involved in building a wider set of collaboration and publishing tools, to be used by the Journal and others.</a:t>
            </a:r>
          </a:p>
          <a:p>
            <a:pPr algn="just"/>
            <a:endParaRPr lang="en-GB" sz="3600" dirty="0">
              <a:latin typeface="Arial" panose="020B0604020202020204" pitchFamily="34" charset="0"/>
              <a:cs typeface="Arial" panose="020B0604020202020204" pitchFamily="34" charset="0"/>
            </a:endParaRPr>
          </a:p>
          <a:p>
            <a:pPr algn="just"/>
            <a:r>
              <a:rPr lang="en-GB" sz="3600" dirty="0" smtClean="0">
                <a:latin typeface="Arial" panose="020B0604020202020204" pitchFamily="34" charset="0"/>
                <a:cs typeface="Arial" panose="020B0604020202020204" pitchFamily="34" charset="0"/>
              </a:rPr>
              <a:t>            </a:t>
            </a:r>
            <a:r>
              <a:rPr lang="en-GB" sz="3600" dirty="0" err="1" smtClean="0">
                <a:latin typeface="Arial" panose="020B0604020202020204" pitchFamily="34" charset="0"/>
                <a:cs typeface="Arial" panose="020B0604020202020204" pitchFamily="34" charset="0"/>
              </a:rPr>
              <a:t>Wir</a:t>
            </a:r>
            <a:r>
              <a:rPr lang="en-GB" sz="3600" dirty="0" smtClean="0">
                <a:latin typeface="Arial" panose="020B0604020202020204" pitchFamily="34" charset="0"/>
                <a:cs typeface="Arial" panose="020B0604020202020204" pitchFamily="34" charset="0"/>
              </a:rPr>
              <a:t> </a:t>
            </a:r>
            <a:r>
              <a:rPr lang="en-GB" sz="3600" dirty="0" err="1" smtClean="0">
                <a:latin typeface="Arial" panose="020B0604020202020204" pitchFamily="34" charset="0"/>
                <a:cs typeface="Arial" panose="020B0604020202020204" pitchFamily="34" charset="0"/>
              </a:rPr>
              <a:t>enwickeln</a:t>
            </a:r>
            <a:r>
              <a:rPr lang="en-GB" sz="3600" dirty="0" smtClean="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wir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nur</a:t>
            </a:r>
            <a:r>
              <a:rPr lang="en-GB" sz="3600" dirty="0">
                <a:latin typeface="Arial" panose="020B0604020202020204" pitchFamily="34" charset="0"/>
                <a:cs typeface="Arial" panose="020B0604020202020204" pitchFamily="34" charset="0"/>
              </a:rPr>
              <a:t> </a:t>
            </a:r>
            <a:r>
              <a:rPr lang="en-GB" sz="3600" dirty="0" err="1">
                <a:latin typeface="Arial" panose="020B0604020202020204" pitchFamily="34" charset="0"/>
                <a:cs typeface="Arial" panose="020B0604020202020204" pitchFamily="34" charset="0"/>
              </a:rPr>
              <a:t>Englischen</a:t>
            </a:r>
            <a:r>
              <a:rPr lang="en-GB" sz="3600" dirty="0">
                <a:latin typeface="Arial" panose="020B0604020202020204" pitchFamily="34" charset="0"/>
                <a:cs typeface="Arial" panose="020B0604020202020204" pitchFamily="34" charset="0"/>
              </a:rPr>
              <a:t> code</a:t>
            </a:r>
            <a:r>
              <a:rPr lang="en-GB" sz="3600" dirty="0" smtClean="0">
                <a:latin typeface="Arial" panose="020B0604020202020204" pitchFamily="34" charset="0"/>
                <a:cs typeface="Arial" panose="020B0604020202020204" pitchFamily="34" charset="0"/>
              </a:rPr>
              <a:t>.</a:t>
            </a:r>
            <a:endParaRPr lang="en-GB" sz="3600" dirty="0">
              <a:latin typeface="Arial" panose="020B0604020202020204" pitchFamily="34" charset="0"/>
              <a:cs typeface="Arial" panose="020B0604020202020204" pitchFamily="34" charset="0"/>
            </a:endParaRPr>
          </a:p>
        </p:txBody>
      </p:sp>
      <p:sp>
        <p:nvSpPr>
          <p:cNvPr id="65" name="Rectangle 64"/>
          <p:cNvSpPr/>
          <p:nvPr/>
        </p:nvSpPr>
        <p:spPr>
          <a:xfrm>
            <a:off x="8919604" y="29580586"/>
            <a:ext cx="8015846" cy="6740307"/>
          </a:xfrm>
          <a:prstGeom prst="rect">
            <a:avLst/>
          </a:prstGeom>
        </p:spPr>
        <p:txBody>
          <a:bodyPr wrap="square">
            <a:spAutoFit/>
          </a:bodyPr>
          <a:lstStyle/>
          <a:p>
            <a:r>
              <a:rPr lang="en-GB" sz="3600" dirty="0" smtClean="0">
                <a:latin typeface="Arial" pitchFamily="34" charset="0"/>
                <a:cs typeface="Arial" pitchFamily="34" charset="0"/>
              </a:rPr>
              <a:t>            </a:t>
            </a:r>
            <a:r>
              <a:rPr lang="de-DE" sz="3600" dirty="0">
                <a:latin typeface="Arial" pitchFamily="34" charset="0"/>
                <a:cs typeface="Arial" pitchFamily="34" charset="0"/>
              </a:rPr>
              <a:t>Wissenschaftler arbeiten fast ausschließlich mit publizierter Literatur. </a:t>
            </a:r>
            <a:r>
              <a:rPr lang="de-DE" sz="3600" b="1" dirty="0">
                <a:latin typeface="Arial" pitchFamily="34" charset="0"/>
                <a:cs typeface="Arial" pitchFamily="34" charset="0"/>
              </a:rPr>
              <a:t>Bring dein Projekt ins Gespräch!</a:t>
            </a:r>
          </a:p>
          <a:p>
            <a:endParaRPr lang="de-DE" sz="3600" dirty="0">
              <a:latin typeface="Arial" pitchFamily="34" charset="0"/>
              <a:cs typeface="Arial" pitchFamily="34" charset="0"/>
            </a:endParaRPr>
          </a:p>
          <a:p>
            <a:r>
              <a:rPr lang="de-DE" sz="3600" dirty="0">
                <a:latin typeface="Arial" pitchFamily="34" charset="0"/>
                <a:cs typeface="Arial" pitchFamily="34" charset="0"/>
              </a:rPr>
              <a:t>Wir haben ein gemeinschafts-geführtes Open Access Journal gegründet, das Journal of Open Hardware. Wir sind momentan die Einzigen, die Hardware Dokumentationen peer-reviewen. Kontaktiere uns!</a:t>
            </a:r>
            <a:endParaRPr lang="en-GB" sz="3600" dirty="0" smtClean="0">
              <a:latin typeface="Arial" pitchFamily="34" charset="0"/>
              <a:cs typeface="Arial" pitchFamily="34" charset="0"/>
            </a:endParaRPr>
          </a:p>
        </p:txBody>
      </p:sp>
      <p:sp>
        <p:nvSpPr>
          <p:cNvPr id="66" name="Rectangle 65"/>
          <p:cNvSpPr/>
          <p:nvPr/>
        </p:nvSpPr>
        <p:spPr>
          <a:xfrm>
            <a:off x="1046751" y="29580586"/>
            <a:ext cx="7449549" cy="7294305"/>
          </a:xfrm>
          <a:prstGeom prst="rect">
            <a:avLst/>
          </a:prstGeom>
        </p:spPr>
        <p:txBody>
          <a:bodyPr wrap="square">
            <a:spAutoFit/>
          </a:bodyPr>
          <a:lstStyle/>
          <a:p>
            <a:r>
              <a:rPr lang="en-GB" sz="3600" dirty="0" smtClean="0">
                <a:latin typeface="Arial" pitchFamily="34" charset="0"/>
                <a:cs typeface="Arial" pitchFamily="34" charset="0"/>
              </a:rPr>
              <a:t>            Scientist work almost exclusively with published literature. </a:t>
            </a:r>
            <a:r>
              <a:rPr lang="en-GB" sz="3600" b="1" dirty="0" smtClean="0">
                <a:latin typeface="Arial" pitchFamily="34" charset="0"/>
                <a:cs typeface="Arial" pitchFamily="34" charset="0"/>
              </a:rPr>
              <a:t>Get your project in the conversation! </a:t>
            </a:r>
          </a:p>
          <a:p>
            <a:endParaRPr lang="en-GB" sz="3600" dirty="0">
              <a:latin typeface="Arial" pitchFamily="34" charset="0"/>
              <a:cs typeface="Arial" pitchFamily="34" charset="0"/>
            </a:endParaRPr>
          </a:p>
          <a:p>
            <a:r>
              <a:rPr lang="en-GB" sz="3600" dirty="0" smtClean="0">
                <a:latin typeface="Arial" pitchFamily="34" charset="0"/>
                <a:cs typeface="Arial" pitchFamily="34" charset="0"/>
              </a:rPr>
              <a:t>We founded a community governed open access journal, the Journal of Open Hardware. We are currently the only journal that also peer-reviews accompanying hardware documentation. Contact us to get involved in the Journal initiative.</a:t>
            </a:r>
          </a:p>
          <a:p>
            <a:pPr algn="just"/>
            <a:endParaRPr lang="en-GB" sz="3600" dirty="0" smtClean="0">
              <a:latin typeface="Arial" pitchFamily="34" charset="0"/>
              <a:cs typeface="Arial" pitchFamily="34" charset="0"/>
            </a:endParaRPr>
          </a:p>
        </p:txBody>
      </p:sp>
      <p:sp>
        <p:nvSpPr>
          <p:cNvPr id="67" name="Rectangle 66"/>
          <p:cNvSpPr/>
          <p:nvPr/>
        </p:nvSpPr>
        <p:spPr>
          <a:xfrm>
            <a:off x="11675240" y="25620835"/>
            <a:ext cx="5166948" cy="3046988"/>
          </a:xfrm>
          <a:prstGeom prst="rect">
            <a:avLst/>
          </a:prstGeom>
        </p:spPr>
        <p:txBody>
          <a:bodyPr wrap="square">
            <a:spAutoFit/>
          </a:bodyPr>
          <a:lstStyle/>
          <a:p>
            <a:r>
              <a:rPr lang="en-GB" sz="3200" dirty="0" smtClean="0">
                <a:latin typeface="Arial" pitchFamily="34" charset="0"/>
                <a:cs typeface="Arial" pitchFamily="34" charset="0"/>
              </a:rPr>
              <a:t>View publications, down-load the template and submit your own! /</a:t>
            </a:r>
          </a:p>
          <a:p>
            <a:r>
              <a:rPr lang="en-GB" sz="3200" dirty="0" err="1" smtClean="0">
                <a:latin typeface="Arial" pitchFamily="34" charset="0"/>
                <a:cs typeface="Arial" pitchFamily="34" charset="0"/>
              </a:rPr>
              <a:t>Schau</a:t>
            </a:r>
            <a:r>
              <a:rPr lang="en-GB" sz="3200" dirty="0" smtClean="0">
                <a:latin typeface="Arial" pitchFamily="34" charset="0"/>
                <a:cs typeface="Arial" pitchFamily="34" charset="0"/>
              </a:rPr>
              <a:t> </a:t>
            </a:r>
            <a:r>
              <a:rPr lang="en-GB" sz="3200" dirty="0" err="1" smtClean="0">
                <a:latin typeface="Arial" pitchFamily="34" charset="0"/>
                <a:cs typeface="Arial" pitchFamily="34" charset="0"/>
              </a:rPr>
              <a:t>dir</a:t>
            </a:r>
            <a:r>
              <a:rPr lang="en-GB" sz="3200" dirty="0" smtClean="0">
                <a:latin typeface="Arial" pitchFamily="34" charset="0"/>
                <a:cs typeface="Arial" pitchFamily="34" charset="0"/>
              </a:rPr>
              <a:t> </a:t>
            </a:r>
            <a:r>
              <a:rPr lang="en-GB" sz="3200" dirty="0" err="1" smtClean="0">
                <a:latin typeface="Arial" pitchFamily="34" charset="0"/>
                <a:cs typeface="Arial" pitchFamily="34" charset="0"/>
              </a:rPr>
              <a:t>Publikationen</a:t>
            </a:r>
            <a:r>
              <a:rPr lang="en-GB" sz="3200" dirty="0" smtClean="0">
                <a:latin typeface="Arial" pitchFamily="34" charset="0"/>
                <a:cs typeface="Arial" pitchFamily="34" charset="0"/>
              </a:rPr>
              <a:t> an, lade die </a:t>
            </a:r>
            <a:r>
              <a:rPr lang="en-GB" sz="3200" dirty="0" err="1" smtClean="0">
                <a:latin typeface="Arial" pitchFamily="34" charset="0"/>
                <a:cs typeface="Arial" pitchFamily="34" charset="0"/>
              </a:rPr>
              <a:t>Vorlage</a:t>
            </a:r>
            <a:r>
              <a:rPr lang="en-GB" sz="3200" dirty="0" smtClean="0">
                <a:latin typeface="Arial" pitchFamily="34" charset="0"/>
                <a:cs typeface="Arial" pitchFamily="34" charset="0"/>
              </a:rPr>
              <a:t> </a:t>
            </a:r>
            <a:r>
              <a:rPr lang="en-GB" sz="3200" dirty="0" err="1" smtClean="0">
                <a:latin typeface="Arial" pitchFamily="34" charset="0"/>
                <a:cs typeface="Arial" pitchFamily="34" charset="0"/>
              </a:rPr>
              <a:t>herunter</a:t>
            </a:r>
            <a:r>
              <a:rPr lang="en-GB" sz="3200" dirty="0" smtClean="0">
                <a:latin typeface="Arial" pitchFamily="34" charset="0"/>
                <a:cs typeface="Arial" pitchFamily="34" charset="0"/>
              </a:rPr>
              <a:t> und </a:t>
            </a:r>
            <a:r>
              <a:rPr lang="en-GB" sz="3200" dirty="0" err="1" smtClean="0">
                <a:latin typeface="Arial" pitchFamily="34" charset="0"/>
                <a:cs typeface="Arial" pitchFamily="34" charset="0"/>
              </a:rPr>
              <a:t>publiziere</a:t>
            </a:r>
            <a:r>
              <a:rPr lang="en-GB" sz="3200" dirty="0" smtClean="0">
                <a:latin typeface="Arial" pitchFamily="34" charset="0"/>
                <a:cs typeface="Arial" pitchFamily="34" charset="0"/>
              </a:rPr>
              <a:t> </a:t>
            </a:r>
            <a:r>
              <a:rPr lang="en-GB" sz="3200" dirty="0" err="1" smtClean="0">
                <a:latin typeface="Arial" pitchFamily="34" charset="0"/>
                <a:cs typeface="Arial" pitchFamily="34" charset="0"/>
              </a:rPr>
              <a:t>dein</a:t>
            </a:r>
            <a:r>
              <a:rPr lang="en-GB" sz="3200" dirty="0" smtClean="0">
                <a:latin typeface="Arial" pitchFamily="34" charset="0"/>
                <a:cs typeface="Arial" pitchFamily="34" charset="0"/>
              </a:rPr>
              <a:t> </a:t>
            </a:r>
            <a:r>
              <a:rPr lang="en-GB" sz="3200" dirty="0" err="1" smtClean="0">
                <a:latin typeface="Arial" pitchFamily="34" charset="0"/>
                <a:cs typeface="Arial" pitchFamily="34" charset="0"/>
              </a:rPr>
              <a:t>Projekt</a:t>
            </a:r>
            <a:r>
              <a:rPr lang="en-GB" sz="3200" dirty="0" smtClean="0">
                <a:latin typeface="Arial" pitchFamily="34" charset="0"/>
                <a:cs typeface="Arial" pitchFamily="34" charset="0"/>
              </a:rPr>
              <a:t>!</a:t>
            </a:r>
          </a:p>
        </p:txBody>
      </p:sp>
      <p:pic>
        <p:nvPicPr>
          <p:cNvPr id="69" name="Picture 13" descr="C:\Users\tw347\ownCloud\docs\Science\#Steiener Group\Presentations\2017-10-28 MozFest posters\UKfla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086" y="29361480"/>
            <a:ext cx="1237924" cy="74301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2" descr="C:\Users\tw347\ownCloud\docs\Science\#Steiener Group\Presentations\2017-10-28 MozFest posters\DEfla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8287" y="29348118"/>
            <a:ext cx="1260138" cy="756083"/>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p:nvPr/>
        </p:nvSpPr>
        <p:spPr>
          <a:xfrm>
            <a:off x="1162048" y="37013141"/>
            <a:ext cx="15695119" cy="1200329"/>
          </a:xfrm>
          <a:prstGeom prst="rect">
            <a:avLst/>
          </a:prstGeom>
        </p:spPr>
        <p:txBody>
          <a:bodyPr wrap="square">
            <a:spAutoFit/>
          </a:bodyPr>
          <a:lstStyle/>
          <a:p>
            <a:r>
              <a:rPr lang="en-GB" sz="3600" dirty="0" smtClean="0">
                <a:latin typeface="Arial" pitchFamily="34" charset="0"/>
                <a:cs typeface="Arial" pitchFamily="34" charset="0"/>
              </a:rPr>
              <a:t>Other popular journals / </a:t>
            </a:r>
            <a:r>
              <a:rPr lang="en-GB" sz="3600" dirty="0" err="1" smtClean="0">
                <a:latin typeface="Arial" pitchFamily="34" charset="0"/>
                <a:cs typeface="Arial" pitchFamily="34" charset="0"/>
              </a:rPr>
              <a:t>Andere</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Journale</a:t>
            </a:r>
            <a:r>
              <a:rPr lang="en-GB" sz="3600" dirty="0" smtClean="0">
                <a:latin typeface="Arial" pitchFamily="34" charset="0"/>
                <a:cs typeface="Arial" pitchFamily="34" charset="0"/>
              </a:rPr>
              <a:t>: PLOS, </a:t>
            </a:r>
            <a:r>
              <a:rPr lang="en-GB" sz="3600" dirty="0" err="1" smtClean="0">
                <a:latin typeface="Arial" pitchFamily="34" charset="0"/>
                <a:cs typeface="Arial" pitchFamily="34" charset="0"/>
              </a:rPr>
              <a:t>HardwareX</a:t>
            </a:r>
            <a:r>
              <a:rPr lang="en-GB" sz="3600" dirty="0" smtClean="0">
                <a:latin typeface="Arial" pitchFamily="34" charset="0"/>
                <a:cs typeface="Arial" pitchFamily="34" charset="0"/>
              </a:rPr>
              <a:t>, etc.</a:t>
            </a:r>
            <a:br>
              <a:rPr lang="en-GB" sz="3600" dirty="0" smtClean="0">
                <a:latin typeface="Arial" pitchFamily="34" charset="0"/>
                <a:cs typeface="Arial" pitchFamily="34" charset="0"/>
              </a:rPr>
            </a:br>
            <a:r>
              <a:rPr lang="en-GB" sz="3600" dirty="0" smtClean="0">
                <a:latin typeface="Arial" pitchFamily="34" charset="0"/>
                <a:cs typeface="Arial" pitchFamily="34" charset="0"/>
              </a:rPr>
              <a:t>Repositories / </a:t>
            </a:r>
            <a:r>
              <a:rPr lang="en-GB" sz="3600" dirty="0" err="1" smtClean="0">
                <a:latin typeface="Arial" pitchFamily="34" charset="0"/>
                <a:cs typeface="Arial" pitchFamily="34" charset="0"/>
              </a:rPr>
              <a:t>Websammlungen</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Thingiverse</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Wevolver</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Hackster</a:t>
            </a:r>
            <a:r>
              <a:rPr lang="en-GB" sz="3600" dirty="0" smtClean="0">
                <a:latin typeface="Arial" pitchFamily="34" charset="0"/>
                <a:cs typeface="Arial" pitchFamily="34" charset="0"/>
              </a:rPr>
              <a:t>, </a:t>
            </a:r>
            <a:r>
              <a:rPr lang="en-GB" sz="3600" dirty="0" err="1" smtClean="0">
                <a:latin typeface="Arial" pitchFamily="34" charset="0"/>
                <a:cs typeface="Arial" pitchFamily="34" charset="0"/>
              </a:rPr>
              <a:t>OHR,etc</a:t>
            </a:r>
            <a:r>
              <a:rPr lang="en-GB" sz="3600" dirty="0" smtClean="0">
                <a:latin typeface="Arial" pitchFamily="34" charset="0"/>
                <a:cs typeface="Arial" pitchFamily="34" charset="0"/>
              </a:rPr>
              <a:t>. </a:t>
            </a:r>
          </a:p>
        </p:txBody>
      </p:sp>
      <p:sp>
        <p:nvSpPr>
          <p:cNvPr id="14" name="Rectangle 13"/>
          <p:cNvSpPr/>
          <p:nvPr/>
        </p:nvSpPr>
        <p:spPr>
          <a:xfrm>
            <a:off x="18847538" y="27644151"/>
            <a:ext cx="4990656" cy="1754326"/>
          </a:xfrm>
          <a:prstGeom prst="rect">
            <a:avLst/>
          </a:prstGeom>
        </p:spPr>
        <p:txBody>
          <a:bodyPr wrap="square">
            <a:spAutoFit/>
          </a:bodyPr>
          <a:lstStyle/>
          <a:p>
            <a:r>
              <a:rPr lang="en-GB" sz="3600" dirty="0">
                <a:latin typeface="Arial" panose="020B0604020202020204" pitchFamily="34" charset="0"/>
                <a:cs typeface="Arial" panose="020B0604020202020204" pitchFamily="34" charset="0"/>
              </a:rPr>
              <a:t>Visit </a:t>
            </a:r>
            <a:r>
              <a:rPr lang="en-GB" sz="3600" dirty="0" smtClean="0">
                <a:latin typeface="Arial" panose="020B0604020202020204" pitchFamily="34" charset="0"/>
                <a:cs typeface="Arial" panose="020B0604020202020204" pitchFamily="34" charset="0"/>
              </a:rPr>
              <a:t>our GitHub repository to contribute ideas, issues and code! </a:t>
            </a:r>
            <a:endParaRPr lang="en-GB" sz="3600" dirty="0"/>
          </a:p>
        </p:txBody>
      </p:sp>
      <p:sp>
        <p:nvSpPr>
          <p:cNvPr id="73" name="Rectangle 72"/>
          <p:cNvSpPr/>
          <p:nvPr/>
        </p:nvSpPr>
        <p:spPr>
          <a:xfrm>
            <a:off x="23966813" y="27039794"/>
            <a:ext cx="5399342" cy="2308324"/>
          </a:xfrm>
          <a:prstGeom prst="rect">
            <a:avLst/>
          </a:prstGeom>
        </p:spPr>
        <p:txBody>
          <a:bodyPr wrap="square">
            <a:spAutoFit/>
          </a:bodyPr>
          <a:lstStyle/>
          <a:p>
            <a:r>
              <a:rPr lang="en-GB" sz="3600" dirty="0" err="1" smtClean="0">
                <a:latin typeface="Arial" panose="020B0604020202020204" pitchFamily="34" charset="0"/>
                <a:cs typeface="Arial" panose="020B0604020202020204" pitchFamily="34" charset="0"/>
              </a:rPr>
              <a:t>Interagiere</a:t>
            </a:r>
            <a:r>
              <a:rPr lang="en-GB" sz="3600" dirty="0" smtClean="0">
                <a:latin typeface="Arial" panose="020B0604020202020204" pitchFamily="34" charset="0"/>
                <a:cs typeface="Arial" panose="020B0604020202020204" pitchFamily="34" charset="0"/>
              </a:rPr>
              <a:t> </a:t>
            </a:r>
            <a:r>
              <a:rPr lang="en-GB" sz="3600" dirty="0" err="1" smtClean="0">
                <a:latin typeface="Arial" panose="020B0604020202020204" pitchFamily="34" charset="0"/>
                <a:cs typeface="Arial" panose="020B0604020202020204" pitchFamily="34" charset="0"/>
              </a:rPr>
              <a:t>mit</a:t>
            </a:r>
            <a:r>
              <a:rPr lang="en-GB" sz="3600" dirty="0" smtClean="0">
                <a:latin typeface="Arial" panose="020B0604020202020204" pitchFamily="34" charset="0"/>
                <a:cs typeface="Arial" panose="020B0604020202020204" pitchFamily="34" charset="0"/>
              </a:rPr>
              <a:t> </a:t>
            </a:r>
            <a:r>
              <a:rPr lang="en-GB" sz="3600" dirty="0" err="1" smtClean="0">
                <a:latin typeface="Arial" panose="020B0604020202020204" pitchFamily="34" charset="0"/>
                <a:cs typeface="Arial" panose="020B0604020202020204" pitchFamily="34" charset="0"/>
              </a:rPr>
              <a:t>uns</a:t>
            </a:r>
            <a:r>
              <a:rPr lang="en-GB" sz="3600" dirty="0" smtClean="0">
                <a:latin typeface="Arial" panose="020B0604020202020204" pitchFamily="34" charset="0"/>
                <a:cs typeface="Arial" panose="020B0604020202020204" pitchFamily="34" charset="0"/>
              </a:rPr>
              <a:t> auf GitHub! </a:t>
            </a:r>
            <a:r>
              <a:rPr lang="en-GB" sz="3600" dirty="0" err="1" smtClean="0">
                <a:latin typeface="Arial" panose="020B0604020202020204" pitchFamily="34" charset="0"/>
                <a:cs typeface="Arial" panose="020B0604020202020204" pitchFamily="34" charset="0"/>
              </a:rPr>
              <a:t>Wir</a:t>
            </a:r>
            <a:r>
              <a:rPr lang="en-GB" sz="3600" dirty="0" smtClean="0">
                <a:latin typeface="Arial" panose="020B0604020202020204" pitchFamily="34" charset="0"/>
                <a:cs typeface="Arial" panose="020B0604020202020204" pitchFamily="34" charset="0"/>
              </a:rPr>
              <a:t> </a:t>
            </a:r>
            <a:r>
              <a:rPr lang="en-GB" sz="3600" dirty="0" err="1" smtClean="0">
                <a:latin typeface="Arial" panose="020B0604020202020204" pitchFamily="34" charset="0"/>
                <a:cs typeface="Arial" panose="020B0604020202020204" pitchFamily="34" charset="0"/>
              </a:rPr>
              <a:t>freuen</a:t>
            </a:r>
            <a:r>
              <a:rPr lang="en-GB" sz="3600" dirty="0" smtClean="0">
                <a:latin typeface="Arial" panose="020B0604020202020204" pitchFamily="34" charset="0"/>
                <a:cs typeface="Arial" panose="020B0604020202020204" pitchFamily="34" charset="0"/>
              </a:rPr>
              <a:t> </a:t>
            </a:r>
            <a:r>
              <a:rPr lang="en-GB" sz="3600" dirty="0" err="1" smtClean="0">
                <a:latin typeface="Arial" panose="020B0604020202020204" pitchFamily="34" charset="0"/>
                <a:cs typeface="Arial" panose="020B0604020202020204" pitchFamily="34" charset="0"/>
              </a:rPr>
              <a:t>uns</a:t>
            </a:r>
            <a:r>
              <a:rPr lang="en-GB" sz="3600" dirty="0" smtClean="0">
                <a:latin typeface="Arial" panose="020B0604020202020204" pitchFamily="34" charset="0"/>
                <a:cs typeface="Arial" panose="020B0604020202020204" pitchFamily="34" charset="0"/>
              </a:rPr>
              <a:t> auf </a:t>
            </a:r>
            <a:r>
              <a:rPr lang="en-GB" sz="3600" dirty="0" err="1" smtClean="0">
                <a:latin typeface="Arial" panose="020B0604020202020204" pitchFamily="34" charset="0"/>
                <a:cs typeface="Arial" panose="020B0604020202020204" pitchFamily="34" charset="0"/>
              </a:rPr>
              <a:t>Ideen</a:t>
            </a:r>
            <a:r>
              <a:rPr lang="en-GB" sz="3600" dirty="0" smtClean="0">
                <a:latin typeface="Arial" panose="020B0604020202020204" pitchFamily="34" charset="0"/>
                <a:cs typeface="Arial" panose="020B0604020202020204" pitchFamily="34" charset="0"/>
              </a:rPr>
              <a:t>, Problem </a:t>
            </a:r>
            <a:r>
              <a:rPr lang="en-GB" sz="3600" dirty="0" err="1" smtClean="0">
                <a:latin typeface="Arial" panose="020B0604020202020204" pitchFamily="34" charset="0"/>
                <a:cs typeface="Arial" panose="020B0604020202020204" pitchFamily="34" charset="0"/>
              </a:rPr>
              <a:t>Meldungen</a:t>
            </a:r>
            <a:r>
              <a:rPr lang="en-GB" sz="3600" dirty="0" smtClean="0">
                <a:latin typeface="Arial" panose="020B0604020202020204" pitchFamily="34" charset="0"/>
                <a:cs typeface="Arial" panose="020B0604020202020204" pitchFamily="34" charset="0"/>
              </a:rPr>
              <a:t> und </a:t>
            </a:r>
            <a:r>
              <a:rPr lang="en-GB" sz="3600" dirty="0" err="1" smtClean="0">
                <a:latin typeface="Arial" panose="020B0604020202020204" pitchFamily="34" charset="0"/>
                <a:cs typeface="Arial" panose="020B0604020202020204" pitchFamily="34" charset="0"/>
              </a:rPr>
              <a:t>Beitr</a:t>
            </a:r>
            <a:r>
              <a:rPr lang="de-DE" sz="3600" dirty="0">
                <a:latin typeface="Arial" pitchFamily="34" charset="0"/>
                <a:cs typeface="Arial" pitchFamily="34" charset="0"/>
              </a:rPr>
              <a:t>ä</a:t>
            </a:r>
            <a:r>
              <a:rPr lang="en-GB" sz="3600" dirty="0" err="1" smtClean="0">
                <a:latin typeface="Arial" panose="020B0604020202020204" pitchFamily="34" charset="0"/>
                <a:cs typeface="Arial" panose="020B0604020202020204" pitchFamily="34" charset="0"/>
              </a:rPr>
              <a:t>ge</a:t>
            </a:r>
            <a:r>
              <a:rPr lang="en-GB" sz="3600" dirty="0" smtClean="0">
                <a:latin typeface="Arial" panose="020B0604020202020204" pitchFamily="34" charset="0"/>
                <a:cs typeface="Arial" panose="020B0604020202020204" pitchFamily="34" charset="0"/>
              </a:rPr>
              <a:t>.</a:t>
            </a:r>
            <a:endParaRPr lang="en-GB" sz="3600" dirty="0"/>
          </a:p>
        </p:txBody>
      </p:sp>
      <p:pic>
        <p:nvPicPr>
          <p:cNvPr id="74" name="Picture 13" descr="C:\Users\tw347\ownCloud\docs\Science\#Steiener Group\Presentations\2017-10-28 MozFest posters\UKfla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23089" y="29750108"/>
            <a:ext cx="1237924" cy="74301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descr="C:\Users\tw347\ownCloud\docs\Science\#Steiener Group\Presentations\2017-10-28 MozFest posters\DEfla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23089" y="37425793"/>
            <a:ext cx="1260138" cy="756083"/>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p:cNvSpPr/>
          <p:nvPr/>
        </p:nvSpPr>
        <p:spPr>
          <a:xfrm>
            <a:off x="12649727" y="39675814"/>
            <a:ext cx="17610564" cy="2862322"/>
          </a:xfrm>
          <a:prstGeom prst="rect">
            <a:avLst/>
          </a:prstGeom>
        </p:spPr>
        <p:txBody>
          <a:bodyPr wrap="square">
            <a:spAutoFit/>
          </a:bodyPr>
          <a:lstStyle/>
          <a:p>
            <a:r>
              <a:rPr lang="en-GB" sz="6000" b="1" dirty="0" smtClean="0">
                <a:solidFill>
                  <a:schemeClr val="bg1"/>
                </a:solidFill>
                <a:latin typeface="Arial" pitchFamily="34" charset="0"/>
                <a:cs typeface="Arial" pitchFamily="34" charset="0"/>
              </a:rPr>
              <a:t>Poke projects on Twitter to open up designs and publish</a:t>
            </a:r>
            <a:r>
              <a:rPr lang="en-GB" sz="6000" b="1" dirty="0">
                <a:solidFill>
                  <a:schemeClr val="bg1"/>
                </a:solidFill>
                <a:latin typeface="Arial" pitchFamily="34" charset="0"/>
                <a:cs typeface="Arial" pitchFamily="34" charset="0"/>
              </a:rPr>
              <a:t>! </a:t>
            </a:r>
            <a:r>
              <a:rPr lang="en-GB" sz="6000" b="1" dirty="0" smtClean="0">
                <a:solidFill>
                  <a:schemeClr val="bg1"/>
                </a:solidFill>
                <a:latin typeface="Arial" pitchFamily="34" charset="0"/>
                <a:cs typeface="Arial" pitchFamily="34" charset="0"/>
              </a:rPr>
              <a:t>#</a:t>
            </a:r>
            <a:r>
              <a:rPr lang="en-GB" sz="6000" b="1" dirty="0" err="1" smtClean="0">
                <a:solidFill>
                  <a:schemeClr val="bg1"/>
                </a:solidFill>
                <a:latin typeface="Arial" pitchFamily="34" charset="0"/>
                <a:cs typeface="Arial" pitchFamily="34" charset="0"/>
              </a:rPr>
              <a:t>OpenHardware</a:t>
            </a:r>
            <a:r>
              <a:rPr lang="en-GB" sz="6000" b="1" dirty="0" smtClean="0">
                <a:solidFill>
                  <a:schemeClr val="bg1"/>
                </a:solidFill>
                <a:latin typeface="Arial" pitchFamily="34" charset="0"/>
                <a:cs typeface="Arial" pitchFamily="34" charset="0"/>
              </a:rPr>
              <a:t> @</a:t>
            </a:r>
            <a:r>
              <a:rPr lang="en-GB" sz="6000" b="1" dirty="0" err="1" smtClean="0">
                <a:solidFill>
                  <a:schemeClr val="bg1"/>
                </a:solidFill>
                <a:latin typeface="Arial" pitchFamily="34" charset="0"/>
                <a:cs typeface="Arial" pitchFamily="34" charset="0"/>
              </a:rPr>
              <a:t>journalopenhw</a:t>
            </a:r>
            <a:r>
              <a:rPr lang="en-GB" sz="6000" b="1" dirty="0" smtClean="0">
                <a:solidFill>
                  <a:schemeClr val="bg1"/>
                </a:solidFill>
                <a:latin typeface="Arial" pitchFamily="34" charset="0"/>
                <a:cs typeface="Arial" pitchFamily="34" charset="0"/>
              </a:rPr>
              <a:t> </a:t>
            </a:r>
            <a:r>
              <a:rPr lang="en-GB" sz="6000" b="1" dirty="0">
                <a:solidFill>
                  <a:schemeClr val="bg1"/>
                </a:solidFill>
                <a:latin typeface="Arial" pitchFamily="34" charset="0"/>
                <a:cs typeface="Arial" pitchFamily="34" charset="0"/>
              </a:rPr>
              <a:t>#</a:t>
            </a:r>
            <a:r>
              <a:rPr lang="en-GB" sz="6000" b="1" dirty="0" err="1" smtClean="0">
                <a:solidFill>
                  <a:schemeClr val="bg1"/>
                </a:solidFill>
                <a:latin typeface="Arial" pitchFamily="34" charset="0"/>
                <a:cs typeface="Arial" pitchFamily="34" charset="0"/>
              </a:rPr>
              <a:t>DocuBricks</a:t>
            </a:r>
            <a:r>
              <a:rPr lang="en-GB" sz="6000" b="1" dirty="0">
                <a:solidFill>
                  <a:schemeClr val="bg1"/>
                </a:solidFill>
                <a:latin typeface="Arial" pitchFamily="34" charset="0"/>
                <a:cs typeface="Arial" pitchFamily="34" charset="0"/>
              </a:rPr>
              <a:t> @</a:t>
            </a:r>
            <a:r>
              <a:rPr lang="en-GB" sz="6000" b="1" dirty="0" err="1" smtClean="0">
                <a:solidFill>
                  <a:schemeClr val="bg1"/>
                </a:solidFill>
                <a:latin typeface="Arial" pitchFamily="34" charset="0"/>
                <a:cs typeface="Arial" pitchFamily="34" charset="0"/>
              </a:rPr>
              <a:t>GOSHCommunity</a:t>
            </a:r>
            <a:endParaRPr lang="en-GB" sz="6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2430066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2090</TotalTime>
  <Words>1009</Words>
  <Application>Microsoft Office PowerPoint</Application>
  <PresentationFormat>Custom</PresentationFormat>
  <Paragraphs>69</Paragraphs>
  <Slides>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PowerPoint Presentation</vt:lpstr>
      <vt:lpstr>PowerPoint Presentation</vt:lpstr>
    </vt:vector>
  </TitlesOfParts>
  <Company>Cambridge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Nalin Patel</dc:creator>
  <cp:lastModifiedBy>Tobey Wenzel</cp:lastModifiedBy>
  <cp:revision>129</cp:revision>
  <dcterms:created xsi:type="dcterms:W3CDTF">2012-10-18T14:21:23Z</dcterms:created>
  <dcterms:modified xsi:type="dcterms:W3CDTF">2017-10-26T18:51:20Z</dcterms:modified>
</cp:coreProperties>
</file>